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7" r:id="rId5"/>
    <p:sldId id="260" r:id="rId6"/>
    <p:sldId id="278" r:id="rId7"/>
    <p:sldId id="281" r:id="rId8"/>
    <p:sldId id="261" r:id="rId9"/>
    <p:sldId id="272" r:id="rId10"/>
    <p:sldId id="262" r:id="rId11"/>
    <p:sldId id="269" r:id="rId12"/>
    <p:sldId id="273" r:id="rId13"/>
    <p:sldId id="274" r:id="rId14"/>
    <p:sldId id="268" r:id="rId15"/>
    <p:sldId id="275" r:id="rId16"/>
    <p:sldId id="276" r:id="rId17"/>
    <p:sldId id="263" r:id="rId18"/>
    <p:sldId id="280" r:id="rId19"/>
    <p:sldId id="264" r:id="rId20"/>
    <p:sldId id="265" r:id="rId21"/>
    <p:sldId id="257"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B7A"/>
    <a:srgbClr val="0961AA"/>
    <a:srgbClr val="048271"/>
    <a:srgbClr val="D9D9D9"/>
    <a:srgbClr val="70A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72" y="4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RID3_05\Desktop\GHANA%20PAPER\2001%20TO%2020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RID3_05\Desktop\GHANA%20PAPER\2015%20TO%2020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GRID3_05\Desktop\GHANA%20PAPER\2015%20TO%2020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GRID3_05\Desktop\GHANA%20PAPER\2015%20TO%20202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GRID3_05\Desktop\GHANA%20PAPER\2001%20TO%202014.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Land</a:t>
            </a:r>
            <a:r>
              <a:rPr lang="en-US" b="1" baseline="0" dirty="0"/>
              <a:t> cover Trend 2001 to 2014</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NG"/>
        </a:p>
      </c:txPr>
    </c:title>
    <c:autoTitleDeleted val="0"/>
    <c:plotArea>
      <c:layout/>
      <c:barChart>
        <c:barDir val="col"/>
        <c:grouping val="clustered"/>
        <c:varyColors val="0"/>
        <c:ser>
          <c:idx val="0"/>
          <c:order val="0"/>
          <c:tx>
            <c:strRef>
              <c:f>'Land cover'!$F$4</c:f>
              <c:strCache>
                <c:ptCount val="1"/>
                <c:pt idx="0">
                  <c:v>Area (sq km)</c:v>
                </c:pt>
              </c:strCache>
            </c:strRef>
          </c:tx>
          <c:spPr>
            <a:solidFill>
              <a:schemeClr val="accent1"/>
            </a:solidFill>
            <a:ln>
              <a:noFill/>
            </a:ln>
            <a:effectLst/>
          </c:spPr>
          <c:invertIfNegative val="0"/>
          <c:cat>
            <c:strRef>
              <c:f>'Land cover'!$E$5:$E$9</c:f>
              <c:strCache>
                <c:ptCount val="5"/>
                <c:pt idx="0">
                  <c:v>Total land area:</c:v>
                </c:pt>
                <c:pt idx="1">
                  <c:v>Improved land cover area</c:v>
                </c:pt>
                <c:pt idx="2">
                  <c:v>Stable land cover area</c:v>
                </c:pt>
                <c:pt idx="3">
                  <c:v>Degraded land cover area</c:v>
                </c:pt>
                <c:pt idx="4">
                  <c:v>Area with no data</c:v>
                </c:pt>
              </c:strCache>
            </c:strRef>
          </c:cat>
          <c:val>
            <c:numRef>
              <c:f>'Land cover'!$F$5:$F$9</c:f>
              <c:numCache>
                <c:formatCode>#,##0.0</c:formatCode>
                <c:ptCount val="5"/>
                <c:pt idx="0">
                  <c:v>898131.36780657782</c:v>
                </c:pt>
                <c:pt idx="1">
                  <c:v>35192.369130871099</c:v>
                </c:pt>
                <c:pt idx="2">
                  <c:v>854838.86615278095</c:v>
                </c:pt>
                <c:pt idx="3">
                  <c:v>8100.13252292578</c:v>
                </c:pt>
                <c:pt idx="4">
                  <c:v>0</c:v>
                </c:pt>
              </c:numCache>
            </c:numRef>
          </c:val>
          <c:extLst>
            <c:ext xmlns:c16="http://schemas.microsoft.com/office/drawing/2014/chart" uri="{C3380CC4-5D6E-409C-BE32-E72D297353CC}">
              <c16:uniqueId val="{00000000-1795-49C7-B9D5-A6E19012EC36}"/>
            </c:ext>
          </c:extLst>
        </c:ser>
        <c:dLbls>
          <c:showLegendKey val="0"/>
          <c:showVal val="0"/>
          <c:showCatName val="0"/>
          <c:showSerName val="0"/>
          <c:showPercent val="0"/>
          <c:showBubbleSize val="0"/>
        </c:dLbls>
        <c:gapWidth val="150"/>
        <c:axId val="487887184"/>
        <c:axId val="487880112"/>
      </c:barChart>
      <c:catAx>
        <c:axId val="48788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487880112"/>
        <c:crosses val="autoZero"/>
        <c:auto val="1"/>
        <c:lblAlgn val="ctr"/>
        <c:lblOffset val="100"/>
        <c:noMultiLvlLbl val="0"/>
      </c:catAx>
      <c:valAx>
        <c:axId val="48788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Area</a:t>
                </a:r>
                <a:r>
                  <a:rPr lang="en-US" baseline="0"/>
                  <a:t> (Sq. Km)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G"/>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4878871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NG"/>
          </a:p>
        </c:txPr>
      </c:dTable>
      <c:spPr>
        <a:noFill/>
        <a:ln>
          <a:noFill/>
        </a:ln>
        <a:effectLst/>
      </c:spPr>
    </c:plotArea>
    <c:plotVisOnly val="1"/>
    <c:dispBlanksAs val="gap"/>
    <c:showDLblsOverMax val="0"/>
  </c:chart>
  <c:spPr>
    <a:noFill/>
    <a:ln>
      <a:noFill/>
    </a:ln>
    <a:effectLst/>
  </c:spPr>
  <c:txPr>
    <a:bodyPr/>
    <a:lstStyle/>
    <a:p>
      <a:pPr>
        <a:defRPr/>
      </a:pPr>
      <a:endParaRPr lang="en-NG"/>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Land Cover Trend 2015 to 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NG"/>
        </a:p>
      </c:txPr>
    </c:title>
    <c:autoTitleDeleted val="0"/>
    <c:plotArea>
      <c:layout/>
      <c:barChart>
        <c:barDir val="col"/>
        <c:grouping val="clustered"/>
        <c:varyColors val="0"/>
        <c:ser>
          <c:idx val="0"/>
          <c:order val="0"/>
          <c:tx>
            <c:strRef>
              <c:f>'Land cover'!$F$4</c:f>
              <c:strCache>
                <c:ptCount val="1"/>
                <c:pt idx="0">
                  <c:v>Area (sq km)</c:v>
                </c:pt>
              </c:strCache>
            </c:strRef>
          </c:tx>
          <c:spPr>
            <a:solidFill>
              <a:schemeClr val="accent1"/>
            </a:solidFill>
            <a:ln>
              <a:noFill/>
            </a:ln>
            <a:effectLst/>
          </c:spPr>
          <c:invertIfNegative val="0"/>
          <c:cat>
            <c:strRef>
              <c:f>'Land cover'!$E$5:$E$9</c:f>
              <c:strCache>
                <c:ptCount val="5"/>
                <c:pt idx="0">
                  <c:v>Total land area:</c:v>
                </c:pt>
                <c:pt idx="1">
                  <c:v>Improved land cover area</c:v>
                </c:pt>
                <c:pt idx="2">
                  <c:v>Stable land cover area</c:v>
                </c:pt>
                <c:pt idx="3">
                  <c:v>Degraded land cover area</c:v>
                </c:pt>
                <c:pt idx="4">
                  <c:v>Area with no data</c:v>
                </c:pt>
              </c:strCache>
            </c:strRef>
          </c:cat>
          <c:val>
            <c:numRef>
              <c:f>'Land cover'!$F$5:$F$9</c:f>
              <c:numCache>
                <c:formatCode>#,##0.0</c:formatCode>
                <c:ptCount val="5"/>
                <c:pt idx="0">
                  <c:v>897938.82661982789</c:v>
                </c:pt>
                <c:pt idx="1">
                  <c:v>15608.291540992201</c:v>
                </c:pt>
                <c:pt idx="2">
                  <c:v>877838.664999031</c:v>
                </c:pt>
                <c:pt idx="3">
                  <c:v>4491.8700798046902</c:v>
                </c:pt>
                <c:pt idx="4">
                  <c:v>0</c:v>
                </c:pt>
              </c:numCache>
            </c:numRef>
          </c:val>
          <c:extLst>
            <c:ext xmlns:c16="http://schemas.microsoft.com/office/drawing/2014/chart" uri="{C3380CC4-5D6E-409C-BE32-E72D297353CC}">
              <c16:uniqueId val="{00000000-6324-4777-B309-65AC45AA82F9}"/>
            </c:ext>
          </c:extLst>
        </c:ser>
        <c:dLbls>
          <c:showLegendKey val="0"/>
          <c:showVal val="0"/>
          <c:showCatName val="0"/>
          <c:showSerName val="0"/>
          <c:showPercent val="0"/>
          <c:showBubbleSize val="0"/>
        </c:dLbls>
        <c:gapWidth val="150"/>
        <c:axId val="1951426080"/>
        <c:axId val="1951427744"/>
      </c:barChart>
      <c:catAx>
        <c:axId val="195142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1951427744"/>
        <c:crosses val="autoZero"/>
        <c:auto val="1"/>
        <c:lblAlgn val="ctr"/>
        <c:lblOffset val="100"/>
        <c:noMultiLvlLbl val="0"/>
      </c:catAx>
      <c:valAx>
        <c:axId val="1951427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Area</a:t>
                </a:r>
                <a:r>
                  <a:rPr lang="en-US" baseline="0"/>
                  <a:t> (sq. km)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G"/>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19514260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NG"/>
          </a:p>
        </c:txPr>
      </c:dTable>
      <c:spPr>
        <a:noFill/>
        <a:ln>
          <a:noFill/>
        </a:ln>
        <a:effectLst/>
      </c:spPr>
    </c:plotArea>
    <c:plotVisOnly val="1"/>
    <c:dispBlanksAs val="gap"/>
    <c:showDLblsOverMax val="0"/>
  </c:chart>
  <c:spPr>
    <a:noFill/>
    <a:ln>
      <a:noFill/>
    </a:ln>
    <a:effectLst/>
  </c:spPr>
  <c:txPr>
    <a:bodyPr/>
    <a:lstStyle/>
    <a:p>
      <a:pPr>
        <a:defRPr/>
      </a:pPr>
      <a:endParaRPr lang="en-NG"/>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400" dirty="0"/>
              <a:t>Land Productivity Trend 2001 - 2014</a:t>
            </a:r>
          </a:p>
        </c:rich>
      </c:tx>
      <c:layout>
        <c:manualLayout>
          <c:xMode val="edge"/>
          <c:yMode val="edge"/>
          <c:x val="0.11749265773029897"/>
          <c:y val="1.702839949319270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NG"/>
        </a:p>
      </c:txPr>
    </c:title>
    <c:autoTitleDeleted val="0"/>
    <c:plotArea>
      <c:layout/>
      <c:barChart>
        <c:barDir val="col"/>
        <c:grouping val="clustered"/>
        <c:varyColors val="0"/>
        <c:ser>
          <c:idx val="0"/>
          <c:order val="0"/>
          <c:tx>
            <c:strRef>
              <c:f>Productivity!$F$4</c:f>
              <c:strCache>
                <c:ptCount val="1"/>
                <c:pt idx="0">
                  <c:v>Area (sq km)</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Productivity!$E$5:$E$9</c:f>
              <c:strCache>
                <c:ptCount val="5"/>
                <c:pt idx="0">
                  <c:v>Total land area:</c:v>
                </c:pt>
                <c:pt idx="1">
                  <c:v>Land area with improved productivity:</c:v>
                </c:pt>
                <c:pt idx="2">
                  <c:v>Land area with stable productivity:</c:v>
                </c:pt>
                <c:pt idx="3">
                  <c:v>Land area with degraded productivity:</c:v>
                </c:pt>
                <c:pt idx="4">
                  <c:v>Land area with no data for productivity:</c:v>
                </c:pt>
              </c:strCache>
            </c:strRef>
          </c:cat>
          <c:val>
            <c:numRef>
              <c:f>Productivity!$F$5:$F$9</c:f>
              <c:numCache>
                <c:formatCode>#,##0.0</c:formatCode>
                <c:ptCount val="5"/>
                <c:pt idx="0">
                  <c:v>898131.36501049553</c:v>
                </c:pt>
                <c:pt idx="1">
                  <c:v>179175.14834373401</c:v>
                </c:pt>
                <c:pt idx="2">
                  <c:v>494022.00871596899</c:v>
                </c:pt>
                <c:pt idx="3">
                  <c:v>223985.85172214801</c:v>
                </c:pt>
                <c:pt idx="4">
                  <c:v>948.35622864453103</c:v>
                </c:pt>
              </c:numCache>
            </c:numRef>
          </c:val>
          <c:extLst>
            <c:ext xmlns:c16="http://schemas.microsoft.com/office/drawing/2014/chart" uri="{C3380CC4-5D6E-409C-BE32-E72D297353CC}">
              <c16:uniqueId val="{00000000-47DC-48E3-8B7F-821C5295A3F4}"/>
            </c:ext>
          </c:extLst>
        </c:ser>
        <c:dLbls>
          <c:showLegendKey val="0"/>
          <c:showVal val="0"/>
          <c:showCatName val="0"/>
          <c:showSerName val="0"/>
          <c:showPercent val="0"/>
          <c:showBubbleSize val="0"/>
        </c:dLbls>
        <c:gapWidth val="100"/>
        <c:overlap val="-24"/>
        <c:axId val="223285296"/>
        <c:axId val="223284464"/>
      </c:barChart>
      <c:catAx>
        <c:axId val="2232852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223284464"/>
        <c:crosses val="autoZero"/>
        <c:auto val="1"/>
        <c:lblAlgn val="ctr"/>
        <c:lblOffset val="100"/>
        <c:noMultiLvlLbl val="0"/>
      </c:catAx>
      <c:valAx>
        <c:axId val="223284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Area (sq. km)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2232852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NG"/>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G"/>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Land Productivity Trend 2015-2020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NG"/>
        </a:p>
      </c:txPr>
    </c:title>
    <c:autoTitleDeleted val="0"/>
    <c:plotArea>
      <c:layout/>
      <c:barChart>
        <c:barDir val="col"/>
        <c:grouping val="clustered"/>
        <c:varyColors val="0"/>
        <c:ser>
          <c:idx val="0"/>
          <c:order val="0"/>
          <c:tx>
            <c:strRef>
              <c:f>'Land cover'!$F$4</c:f>
              <c:strCache>
                <c:ptCount val="1"/>
                <c:pt idx="0">
                  <c:v>Area (sq km)</c:v>
                </c:pt>
              </c:strCache>
            </c:strRef>
          </c:tx>
          <c:spPr>
            <a:solidFill>
              <a:schemeClr val="accent6"/>
            </a:solidFill>
            <a:ln>
              <a:noFill/>
            </a:ln>
            <a:effectLst/>
          </c:spPr>
          <c:invertIfNegative val="0"/>
          <c:cat>
            <c:strRef>
              <c:f>'Land cover'!$E$5:$E$9</c:f>
              <c:strCache>
                <c:ptCount val="5"/>
                <c:pt idx="0">
                  <c:v>Total land area:</c:v>
                </c:pt>
                <c:pt idx="1">
                  <c:v>Improved land cover area</c:v>
                </c:pt>
                <c:pt idx="2">
                  <c:v>Stable land cover area</c:v>
                </c:pt>
                <c:pt idx="3">
                  <c:v>Degraded land cover area</c:v>
                </c:pt>
                <c:pt idx="4">
                  <c:v>Area with no data</c:v>
                </c:pt>
              </c:strCache>
            </c:strRef>
          </c:cat>
          <c:val>
            <c:numRef>
              <c:f>'Land cover'!$F$5:$F$9</c:f>
              <c:numCache>
                <c:formatCode>#,##0.0</c:formatCode>
                <c:ptCount val="5"/>
                <c:pt idx="0">
                  <c:v>897938.82661982789</c:v>
                </c:pt>
                <c:pt idx="1">
                  <c:v>15608.291540992201</c:v>
                </c:pt>
                <c:pt idx="2">
                  <c:v>877838.664999031</c:v>
                </c:pt>
                <c:pt idx="3">
                  <c:v>4491.8700798046902</c:v>
                </c:pt>
                <c:pt idx="4">
                  <c:v>0</c:v>
                </c:pt>
              </c:numCache>
            </c:numRef>
          </c:val>
          <c:extLst>
            <c:ext xmlns:c16="http://schemas.microsoft.com/office/drawing/2014/chart" uri="{C3380CC4-5D6E-409C-BE32-E72D297353CC}">
              <c16:uniqueId val="{00000000-86C2-45F6-A6F1-90109A9C2DE3}"/>
            </c:ext>
          </c:extLst>
        </c:ser>
        <c:dLbls>
          <c:showLegendKey val="0"/>
          <c:showVal val="0"/>
          <c:showCatName val="0"/>
          <c:showSerName val="0"/>
          <c:showPercent val="0"/>
          <c:showBubbleSize val="0"/>
        </c:dLbls>
        <c:gapWidth val="150"/>
        <c:axId val="1951426080"/>
        <c:axId val="1951427744"/>
      </c:barChart>
      <c:catAx>
        <c:axId val="195142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1951427744"/>
        <c:crosses val="autoZero"/>
        <c:auto val="1"/>
        <c:lblAlgn val="ctr"/>
        <c:lblOffset val="100"/>
        <c:noMultiLvlLbl val="0"/>
      </c:catAx>
      <c:valAx>
        <c:axId val="1951427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Area</a:t>
                </a:r>
                <a:r>
                  <a:rPr lang="en-US" baseline="0"/>
                  <a:t> (sq. km)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NG"/>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19514260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NG"/>
          </a:p>
        </c:txPr>
      </c:dTable>
      <c:spPr>
        <a:noFill/>
        <a:ln>
          <a:noFill/>
        </a:ln>
        <a:effectLst/>
      </c:spPr>
    </c:plotArea>
    <c:plotVisOnly val="1"/>
    <c:dispBlanksAs val="gap"/>
    <c:showDLblsOverMax val="0"/>
  </c:chart>
  <c:spPr>
    <a:noFill/>
    <a:ln>
      <a:noFill/>
    </a:ln>
    <a:effectLst/>
  </c:spPr>
  <c:txPr>
    <a:bodyPr/>
    <a:lstStyle/>
    <a:p>
      <a:pPr>
        <a:defRPr/>
      </a:pPr>
      <a:endParaRPr lang="en-NG"/>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969836706052738"/>
          <c:y val="0.22536637831015524"/>
          <c:w val="0.50395044468202588"/>
          <c:h val="0.35788071599682508"/>
        </c:manualLayout>
      </c:layout>
      <c:surface3DChart>
        <c:wireframe val="0"/>
        <c:ser>
          <c:idx val="0"/>
          <c:order val="0"/>
          <c:tx>
            <c:strRef>
              <c:f>'Soil organic carbon'!$F$4</c:f>
              <c:strCache>
                <c:ptCount val="1"/>
                <c:pt idx="0">
                  <c:v>Area (sq km)</c:v>
                </c:pt>
              </c:strCache>
            </c:strRef>
          </c:tx>
          <c:spPr>
            <a:solidFill>
              <a:schemeClr val="accent1"/>
            </a:solidFill>
            <a:ln/>
            <a:effectLst/>
            <a:sp3d/>
          </c:spPr>
          <c:cat>
            <c:strRef>
              <c:f>'Soil organic carbon'!$E$5:$E$11</c:f>
              <c:strCache>
                <c:ptCount val="5"/>
                <c:pt idx="0">
                  <c:v>Total land area:</c:v>
                </c:pt>
                <c:pt idx="1">
                  <c:v>Land area with improved soil organic carbon:</c:v>
                </c:pt>
                <c:pt idx="2">
                  <c:v>Land area with stable soil organic carbon:</c:v>
                </c:pt>
                <c:pt idx="3">
                  <c:v>Land area with degraded soil organic carbon:</c:v>
                </c:pt>
                <c:pt idx="4">
                  <c:v>Land area with no data for soil organic carbon:</c:v>
                </c:pt>
              </c:strCache>
            </c:strRef>
          </c:cat>
          <c:val>
            <c:numRef>
              <c:f>'Soil organic carbon'!$F$5:$F$11</c:f>
              <c:numCache>
                <c:formatCode>#,##0.0</c:formatCode>
                <c:ptCount val="7"/>
                <c:pt idx="0">
                  <c:v>1391148.2416656758</c:v>
                </c:pt>
                <c:pt idx="1">
                  <c:v>2.4381849882812499</c:v>
                </c:pt>
                <c:pt idx="2">
                  <c:v>1390092.8292479999</c:v>
                </c:pt>
                <c:pt idx="3">
                  <c:v>1052.9742326875</c:v>
                </c:pt>
                <c:pt idx="4">
                  <c:v>0</c:v>
                </c:pt>
                <c:pt idx="6" formatCode="General">
                  <c:v>0</c:v>
                </c:pt>
              </c:numCache>
            </c:numRef>
          </c:val>
          <c:extLst>
            <c:ext xmlns:c16="http://schemas.microsoft.com/office/drawing/2014/chart" uri="{C3380CC4-5D6E-409C-BE32-E72D297353CC}">
              <c16:uniqueId val="{00000000-2490-49CF-8786-B207EDCB4BA2}"/>
            </c:ext>
          </c:extLst>
        </c:ser>
        <c:ser>
          <c:idx val="1"/>
          <c:order val="1"/>
          <c:tx>
            <c:strRef>
              <c:f>'Soil organic carbon'!$G$4</c:f>
              <c:strCache>
                <c:ptCount val="1"/>
                <c:pt idx="0">
                  <c:v>Percent of total land area</c:v>
                </c:pt>
              </c:strCache>
            </c:strRef>
          </c:tx>
          <c:spPr>
            <a:solidFill>
              <a:schemeClr val="accent2"/>
            </a:solidFill>
            <a:ln/>
            <a:effectLst/>
            <a:sp3d/>
          </c:spPr>
          <c:cat>
            <c:strRef>
              <c:f>'Soil organic carbon'!$E$5:$E$11</c:f>
              <c:strCache>
                <c:ptCount val="5"/>
                <c:pt idx="0">
                  <c:v>Total land area:</c:v>
                </c:pt>
                <c:pt idx="1">
                  <c:v>Land area with improved soil organic carbon:</c:v>
                </c:pt>
                <c:pt idx="2">
                  <c:v>Land area with stable soil organic carbon:</c:v>
                </c:pt>
                <c:pt idx="3">
                  <c:v>Land area with degraded soil organic carbon:</c:v>
                </c:pt>
                <c:pt idx="4">
                  <c:v>Land area with no data for soil organic carbon:</c:v>
                </c:pt>
              </c:strCache>
            </c:strRef>
          </c:cat>
          <c:val>
            <c:numRef>
              <c:f>'Soil organic carbon'!$G$5:$G$11</c:f>
              <c:numCache>
                <c:formatCode>0.00%</c:formatCode>
                <c:ptCount val="7"/>
                <c:pt idx="0">
                  <c:v>1</c:v>
                </c:pt>
                <c:pt idx="1">
                  <c:v>1.7526421090551187E-6</c:v>
                </c:pt>
                <c:pt idx="2">
                  <c:v>0.99924133720184116</c:v>
                </c:pt>
                <c:pt idx="3">
                  <c:v>7.5691015604974861E-4</c:v>
                </c:pt>
                <c:pt idx="4">
                  <c:v>0</c:v>
                </c:pt>
                <c:pt idx="6">
                  <c:v>7.9284736860480085E-3</c:v>
                </c:pt>
              </c:numCache>
            </c:numRef>
          </c:val>
          <c:extLst>
            <c:ext xmlns:c16="http://schemas.microsoft.com/office/drawing/2014/chart" uri="{C3380CC4-5D6E-409C-BE32-E72D297353CC}">
              <c16:uniqueId val="{00000001-2490-49CF-8786-B207EDCB4BA2}"/>
            </c:ext>
          </c:extLst>
        </c:ser>
        <c:bandFmts>
          <c:bandFmt>
            <c:idx val="0"/>
            <c:spPr>
              <a:solidFill>
                <a:schemeClr val="accent1"/>
              </a:solidFill>
              <a:ln/>
              <a:effectLst/>
              <a:sp3d/>
            </c:spPr>
          </c:bandFmt>
          <c:bandFmt>
            <c:idx val="1"/>
            <c:spPr>
              <a:solidFill>
                <a:schemeClr val="accent2"/>
              </a:solidFill>
              <a:ln/>
              <a:effectLst/>
              <a:sp3d/>
            </c:spPr>
          </c:bandFmt>
          <c:bandFmt>
            <c:idx val="2"/>
            <c:spPr>
              <a:solidFill>
                <a:schemeClr val="accent3"/>
              </a:solidFill>
              <a:ln/>
              <a:effectLst/>
              <a:sp3d/>
            </c:spPr>
          </c:bandFmt>
          <c:bandFmt>
            <c:idx val="3"/>
            <c:spPr>
              <a:solidFill>
                <a:schemeClr val="accent4"/>
              </a:solidFill>
              <a:ln/>
              <a:effectLst/>
              <a:sp3d/>
            </c:spPr>
          </c:bandFmt>
          <c:bandFmt>
            <c:idx val="4"/>
            <c:spPr>
              <a:solidFill>
                <a:schemeClr val="accent5"/>
              </a:solidFill>
              <a:ln/>
              <a:effectLst/>
              <a:sp3d/>
            </c:spPr>
          </c:bandFmt>
          <c:bandFmt>
            <c:idx val="5"/>
            <c:spPr>
              <a:solidFill>
                <a:schemeClr val="accent6"/>
              </a:solidFill>
              <a:ln/>
              <a:effectLst/>
              <a:sp3d/>
            </c:spPr>
          </c:bandFmt>
          <c:bandFmt>
            <c:idx val="6"/>
            <c:spPr>
              <a:solidFill>
                <a:schemeClr val="accent1">
                  <a:lumMod val="60000"/>
                </a:schemeClr>
              </a:solidFill>
              <a:ln/>
              <a:effectLst/>
              <a:sp3d/>
            </c:spPr>
          </c:bandFmt>
          <c:bandFmt>
            <c:idx val="7"/>
            <c:spPr>
              <a:solidFill>
                <a:schemeClr val="accent2">
                  <a:lumMod val="60000"/>
                </a:schemeClr>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551432704"/>
        <c:axId val="551431392"/>
        <c:axId val="556918640"/>
      </c:surface3DChart>
      <c:catAx>
        <c:axId val="5514327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551431392"/>
        <c:crosses val="autoZero"/>
        <c:auto val="1"/>
        <c:lblAlgn val="ctr"/>
        <c:lblOffset val="100"/>
        <c:noMultiLvlLbl val="0"/>
      </c:catAx>
      <c:valAx>
        <c:axId val="5514313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551432704"/>
        <c:crosses val="autoZero"/>
        <c:crossBetween val="midCat"/>
      </c:valAx>
      <c:serAx>
        <c:axId val="556918640"/>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551431392"/>
        <c:crosses val="autoZero"/>
      </c:serAx>
    </c:plotArea>
    <c:legend>
      <c:legendPos val="b"/>
      <c:layout>
        <c:manualLayout>
          <c:xMode val="edge"/>
          <c:yMode val="edge"/>
          <c:x val="1.0919530167644778E-2"/>
          <c:y val="0.76758379060351056"/>
          <c:w val="0.98712688263622994"/>
          <c:h val="0.19595898993407559"/>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NG"/>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NG"/>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surface3DChart>
        <c:wireframe val="0"/>
        <c:ser>
          <c:idx val="0"/>
          <c:order val="0"/>
          <c:tx>
            <c:strRef>
              <c:f>'Soil organic carbon'!$F$4</c:f>
              <c:strCache>
                <c:ptCount val="1"/>
                <c:pt idx="0">
                  <c:v>Area (sq km)</c:v>
                </c:pt>
              </c:strCache>
            </c:strRef>
          </c:tx>
          <c:spPr>
            <a:solidFill>
              <a:schemeClr val="accent1"/>
            </a:solidFill>
            <a:ln/>
            <a:effectLst/>
            <a:sp3d/>
          </c:spPr>
          <c:cat>
            <c:strRef>
              <c:f>'Soil organic carbon'!$D$5:$E$11</c:f>
              <c:strCache>
                <c:ptCount val="5"/>
                <c:pt idx="0">
                  <c:v>Total land area:</c:v>
                </c:pt>
                <c:pt idx="1">
                  <c:v>Land area with improved soil organic carbon:</c:v>
                </c:pt>
                <c:pt idx="2">
                  <c:v>Land area with stable soil organic carbon:</c:v>
                </c:pt>
                <c:pt idx="3">
                  <c:v>Land area with degraded soil organic carbon:</c:v>
                </c:pt>
                <c:pt idx="4">
                  <c:v>Land area with no data for soil organic carbon:</c:v>
                </c:pt>
              </c:strCache>
            </c:strRef>
          </c:cat>
          <c:val>
            <c:numRef>
              <c:f>'Soil organic carbon'!$F$5:$F$11</c:f>
              <c:numCache>
                <c:formatCode>#,##0.0</c:formatCode>
                <c:ptCount val="7"/>
                <c:pt idx="0">
                  <c:v>1391340.7824928318</c:v>
                </c:pt>
                <c:pt idx="1">
                  <c:v>1967.55213424219</c:v>
                </c:pt>
                <c:pt idx="2">
                  <c:v>1374669.766048</c:v>
                </c:pt>
                <c:pt idx="3">
                  <c:v>14703.464310589799</c:v>
                </c:pt>
                <c:pt idx="4">
                  <c:v>0</c:v>
                </c:pt>
                <c:pt idx="6" formatCode="General">
                  <c:v>0</c:v>
                </c:pt>
              </c:numCache>
            </c:numRef>
          </c:val>
          <c:extLst>
            <c:ext xmlns:c16="http://schemas.microsoft.com/office/drawing/2014/chart" uri="{C3380CC4-5D6E-409C-BE32-E72D297353CC}">
              <c16:uniqueId val="{00000000-D03B-4D3B-97DB-B2CA4ABA45A9}"/>
            </c:ext>
          </c:extLst>
        </c:ser>
        <c:ser>
          <c:idx val="1"/>
          <c:order val="1"/>
          <c:tx>
            <c:strRef>
              <c:f>'Soil organic carbon'!$G$4</c:f>
              <c:strCache>
                <c:ptCount val="1"/>
                <c:pt idx="0">
                  <c:v>Percent of total land area</c:v>
                </c:pt>
              </c:strCache>
            </c:strRef>
          </c:tx>
          <c:spPr>
            <a:solidFill>
              <a:schemeClr val="accent2"/>
            </a:solidFill>
            <a:ln/>
            <a:effectLst/>
            <a:sp3d/>
          </c:spPr>
          <c:cat>
            <c:strRef>
              <c:f>'Soil organic carbon'!$D$5:$E$11</c:f>
              <c:strCache>
                <c:ptCount val="5"/>
                <c:pt idx="0">
                  <c:v>Total land area:</c:v>
                </c:pt>
                <c:pt idx="1">
                  <c:v>Land area with improved soil organic carbon:</c:v>
                </c:pt>
                <c:pt idx="2">
                  <c:v>Land area with stable soil organic carbon:</c:v>
                </c:pt>
                <c:pt idx="3">
                  <c:v>Land area with degraded soil organic carbon:</c:v>
                </c:pt>
                <c:pt idx="4">
                  <c:v>Land area with no data for soil organic carbon:</c:v>
                </c:pt>
              </c:strCache>
            </c:strRef>
          </c:cat>
          <c:val>
            <c:numRef>
              <c:f>'Soil organic carbon'!$G$5:$G$11</c:f>
              <c:numCache>
                <c:formatCode>0.00%</c:formatCode>
                <c:ptCount val="7"/>
                <c:pt idx="0">
                  <c:v>1</c:v>
                </c:pt>
                <c:pt idx="1">
                  <c:v>1.4141410637852319E-3</c:v>
                </c:pt>
                <c:pt idx="2">
                  <c:v>0.988018020707362</c:v>
                </c:pt>
                <c:pt idx="3">
                  <c:v>1.056783822885286E-2</c:v>
                </c:pt>
                <c:pt idx="4">
                  <c:v>0</c:v>
                </c:pt>
                <c:pt idx="6">
                  <c:v>2.6199251086775096E-3</c:v>
                </c:pt>
              </c:numCache>
            </c:numRef>
          </c:val>
          <c:extLst>
            <c:ext xmlns:c16="http://schemas.microsoft.com/office/drawing/2014/chart" uri="{C3380CC4-5D6E-409C-BE32-E72D297353CC}">
              <c16:uniqueId val="{00000001-D03B-4D3B-97DB-B2CA4ABA45A9}"/>
            </c:ext>
          </c:extLst>
        </c:ser>
        <c:bandFmts>
          <c:bandFmt>
            <c:idx val="0"/>
            <c:spPr>
              <a:solidFill>
                <a:schemeClr val="accent1"/>
              </a:solidFill>
              <a:ln/>
              <a:effectLst/>
              <a:sp3d/>
            </c:spPr>
          </c:bandFmt>
          <c:bandFmt>
            <c:idx val="1"/>
            <c:spPr>
              <a:solidFill>
                <a:schemeClr val="accent2"/>
              </a:solidFill>
              <a:ln/>
              <a:effectLst/>
              <a:sp3d/>
            </c:spPr>
          </c:bandFmt>
          <c:bandFmt>
            <c:idx val="2"/>
            <c:spPr>
              <a:solidFill>
                <a:schemeClr val="accent3"/>
              </a:solidFill>
              <a:ln/>
              <a:effectLst/>
              <a:sp3d/>
            </c:spPr>
          </c:bandFmt>
          <c:bandFmt>
            <c:idx val="3"/>
            <c:spPr>
              <a:solidFill>
                <a:schemeClr val="accent4"/>
              </a:solidFill>
              <a:ln/>
              <a:effectLst/>
              <a:sp3d/>
            </c:spPr>
          </c:bandFmt>
          <c:bandFmt>
            <c:idx val="4"/>
            <c:spPr>
              <a:solidFill>
                <a:schemeClr val="accent5"/>
              </a:solidFill>
              <a:ln/>
              <a:effectLst/>
              <a:sp3d/>
            </c:spPr>
          </c:bandFmt>
          <c:bandFmt>
            <c:idx val="5"/>
            <c:spPr>
              <a:solidFill>
                <a:schemeClr val="accent6"/>
              </a:solidFill>
              <a:ln/>
              <a:effectLst/>
              <a:sp3d/>
            </c:spPr>
          </c:bandFmt>
          <c:bandFmt>
            <c:idx val="6"/>
            <c:spPr>
              <a:solidFill>
                <a:schemeClr val="accent1">
                  <a:lumMod val="60000"/>
                </a:schemeClr>
              </a:solidFill>
              <a:ln/>
              <a:effectLst/>
              <a:sp3d/>
            </c:spPr>
          </c:bandFmt>
          <c:bandFmt>
            <c:idx val="7"/>
            <c:spPr>
              <a:solidFill>
                <a:schemeClr val="accent2">
                  <a:lumMod val="60000"/>
                </a:schemeClr>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558203560"/>
        <c:axId val="558206184"/>
        <c:axId val="551636112"/>
      </c:surface3DChart>
      <c:catAx>
        <c:axId val="5582035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558206184"/>
        <c:crosses val="autoZero"/>
        <c:auto val="1"/>
        <c:lblAlgn val="ctr"/>
        <c:lblOffset val="100"/>
        <c:noMultiLvlLbl val="0"/>
      </c:catAx>
      <c:valAx>
        <c:axId val="5582061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558203560"/>
        <c:crosses val="autoZero"/>
        <c:crossBetween val="midCat"/>
      </c:valAx>
      <c:serAx>
        <c:axId val="551636112"/>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G"/>
          </a:p>
        </c:txPr>
        <c:crossAx val="558206184"/>
        <c:crosses val="autoZero"/>
      </c:serAx>
    </c:plotArea>
    <c:legend>
      <c:legendPos val="b"/>
      <c:layout>
        <c:manualLayout>
          <c:xMode val="edge"/>
          <c:yMode val="edge"/>
          <c:x val="3.4592908387448905E-2"/>
          <c:y val="0.66677940037755212"/>
          <c:w val="0.89999975151376432"/>
          <c:h val="9.7159835850045423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NG"/>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NG"/>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sz="1200" b="1" dirty="0"/>
              <a:t>Land Degradation Neutrality</a:t>
            </a:r>
          </a:p>
          <a:p>
            <a:pPr>
              <a:defRPr/>
            </a:pPr>
            <a:r>
              <a:rPr lang="en-US" sz="1200" b="1" dirty="0"/>
              <a:t>2001 to 2014</a:t>
            </a:r>
          </a:p>
        </c:rich>
      </c:tx>
      <c:layout>
        <c:manualLayout>
          <c:xMode val="edge"/>
          <c:yMode val="edge"/>
          <c:x val="0.2544824936728266"/>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NG"/>
        </a:p>
      </c:txPr>
    </c:title>
    <c:autoTitleDeleted val="0"/>
    <c:plotArea>
      <c:layout/>
      <c:barChart>
        <c:barDir val="col"/>
        <c:grouping val="clustered"/>
        <c:varyColors val="0"/>
        <c:ser>
          <c:idx val="0"/>
          <c:order val="0"/>
          <c:tx>
            <c:strRef>
              <c:f>'SDG 15.3.1'!$E$5</c:f>
              <c:strCache>
                <c:ptCount val="1"/>
                <c:pt idx="0">
                  <c:v>Total land area: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15.3.1'!$F$5</c:f>
              <c:numCache>
                <c:formatCode>#,##0.0</c:formatCode>
                <c:ptCount val="1"/>
                <c:pt idx="0">
                  <c:v>898131.36543060199</c:v>
                </c:pt>
              </c:numCache>
            </c:numRef>
          </c:val>
          <c:extLst>
            <c:ext xmlns:c16="http://schemas.microsoft.com/office/drawing/2014/chart" uri="{C3380CC4-5D6E-409C-BE32-E72D297353CC}">
              <c16:uniqueId val="{00000000-E820-480D-A8DB-B88D8646CC92}"/>
            </c:ext>
          </c:extLst>
        </c:ser>
        <c:ser>
          <c:idx val="1"/>
          <c:order val="1"/>
          <c:tx>
            <c:strRef>
              <c:f>'SDG 15.3.1'!$E$6</c:f>
              <c:strCache>
                <c:ptCount val="1"/>
                <c:pt idx="0">
                  <c:v>Land area improved: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15.3.1'!$F$6</c:f>
              <c:numCache>
                <c:formatCode>#,##0.0</c:formatCode>
                <c:ptCount val="1"/>
                <c:pt idx="0">
                  <c:v>188610.48433514099</c:v>
                </c:pt>
              </c:numCache>
            </c:numRef>
          </c:val>
          <c:extLst>
            <c:ext xmlns:c16="http://schemas.microsoft.com/office/drawing/2014/chart" uri="{C3380CC4-5D6E-409C-BE32-E72D297353CC}">
              <c16:uniqueId val="{00000001-E820-480D-A8DB-B88D8646CC92}"/>
            </c:ext>
          </c:extLst>
        </c:ser>
        <c:ser>
          <c:idx val="2"/>
          <c:order val="2"/>
          <c:tx>
            <c:strRef>
              <c:f>'SDG 15.3.1'!$E$7</c:f>
              <c:strCache>
                <c:ptCount val="1"/>
                <c:pt idx="0">
                  <c:v>Land area stable: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15.3.1'!$F$7</c:f>
              <c:numCache>
                <c:formatCode>#,##0.0</c:formatCode>
                <c:ptCount val="1"/>
                <c:pt idx="0">
                  <c:v>475603.82129646902</c:v>
                </c:pt>
              </c:numCache>
            </c:numRef>
          </c:val>
          <c:extLst>
            <c:ext xmlns:c16="http://schemas.microsoft.com/office/drawing/2014/chart" uri="{C3380CC4-5D6E-409C-BE32-E72D297353CC}">
              <c16:uniqueId val="{00000002-E820-480D-A8DB-B88D8646CC92}"/>
            </c:ext>
          </c:extLst>
        </c:ser>
        <c:ser>
          <c:idx val="3"/>
          <c:order val="3"/>
          <c:tx>
            <c:strRef>
              <c:f>'SDG 15.3.1'!$E$8</c:f>
              <c:strCache>
                <c:ptCount val="1"/>
                <c:pt idx="0">
                  <c:v>Land area degraded: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15.3.1'!$F$8</c:f>
              <c:numCache>
                <c:formatCode>#,##0.0</c:formatCode>
                <c:ptCount val="1"/>
                <c:pt idx="0">
                  <c:v>232866.29013278501</c:v>
                </c:pt>
              </c:numCache>
            </c:numRef>
          </c:val>
          <c:extLst>
            <c:ext xmlns:c16="http://schemas.microsoft.com/office/drawing/2014/chart" uri="{C3380CC4-5D6E-409C-BE32-E72D297353CC}">
              <c16:uniqueId val="{00000003-E820-480D-A8DB-B88D8646CC92}"/>
            </c:ext>
          </c:extLst>
        </c:ser>
        <c:ser>
          <c:idx val="4"/>
          <c:order val="4"/>
          <c:tx>
            <c:strRef>
              <c:f>'SDG 15.3.1'!$E$9</c:f>
              <c:strCache>
                <c:ptCount val="1"/>
                <c:pt idx="0">
                  <c:v>Land area with no data:</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15.3.1'!$F$9</c:f>
              <c:numCache>
                <c:formatCode>#,##0.0</c:formatCode>
                <c:ptCount val="1"/>
                <c:pt idx="0">
                  <c:v>1050.76966620703</c:v>
                </c:pt>
              </c:numCache>
            </c:numRef>
          </c:val>
          <c:extLst>
            <c:ext xmlns:c16="http://schemas.microsoft.com/office/drawing/2014/chart" uri="{C3380CC4-5D6E-409C-BE32-E72D297353CC}">
              <c16:uniqueId val="{00000004-E820-480D-A8DB-B88D8646CC92}"/>
            </c:ext>
          </c:extLst>
        </c:ser>
        <c:dLbls>
          <c:dLblPos val="outEnd"/>
          <c:showLegendKey val="0"/>
          <c:showVal val="1"/>
          <c:showCatName val="0"/>
          <c:showSerName val="0"/>
          <c:showPercent val="0"/>
          <c:showBubbleSize val="0"/>
        </c:dLbls>
        <c:gapWidth val="219"/>
        <c:overlap val="-27"/>
        <c:axId val="508476384"/>
        <c:axId val="508457248"/>
      </c:barChart>
      <c:catAx>
        <c:axId val="508476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NG"/>
          </a:p>
        </c:txPr>
        <c:crossAx val="508457248"/>
        <c:crosses val="autoZero"/>
        <c:auto val="1"/>
        <c:lblAlgn val="ctr"/>
        <c:lblOffset val="100"/>
        <c:noMultiLvlLbl val="0"/>
      </c:catAx>
      <c:valAx>
        <c:axId val="5084572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NG"/>
          </a:p>
        </c:txPr>
        <c:crossAx val="508476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NG"/>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NG"/>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sz="1200" b="1" i="0" baseline="0" dirty="0">
                <a:effectLst/>
              </a:rPr>
              <a:t>Land Degradation Neutrality</a:t>
            </a:r>
            <a:endParaRPr lang="en-NG" sz="1200" b="1" dirty="0">
              <a:effectLst/>
            </a:endParaRPr>
          </a:p>
          <a:p>
            <a:pPr>
              <a:defRPr/>
            </a:pPr>
            <a:r>
              <a:rPr lang="en-US" sz="1200" b="1" dirty="0"/>
              <a:t>2015 to 2020</a:t>
            </a:r>
          </a:p>
        </c:rich>
      </c:tx>
      <c:layout>
        <c:manualLayout>
          <c:xMode val="edge"/>
          <c:yMode val="edge"/>
          <c:x val="0.275393401910088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NG"/>
        </a:p>
      </c:txPr>
    </c:title>
    <c:autoTitleDeleted val="0"/>
    <c:plotArea>
      <c:layout/>
      <c:barChart>
        <c:barDir val="col"/>
        <c:grouping val="clustered"/>
        <c:varyColors val="0"/>
        <c:ser>
          <c:idx val="0"/>
          <c:order val="0"/>
          <c:tx>
            <c:strRef>
              <c:f>'SDG 15.3.1'!$E$5</c:f>
              <c:strCache>
                <c:ptCount val="1"/>
                <c:pt idx="0">
                  <c:v>Total land area: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15.3.1'!$F$5</c:f>
              <c:numCache>
                <c:formatCode>#,##0.0</c:formatCode>
                <c:ptCount val="1"/>
                <c:pt idx="0">
                  <c:v>897938.82459132455</c:v>
                </c:pt>
              </c:numCache>
            </c:numRef>
          </c:val>
          <c:extLst>
            <c:ext xmlns:c16="http://schemas.microsoft.com/office/drawing/2014/chart" uri="{C3380CC4-5D6E-409C-BE32-E72D297353CC}">
              <c16:uniqueId val="{00000000-1440-4227-AE8B-653FFBA3E499}"/>
            </c:ext>
          </c:extLst>
        </c:ser>
        <c:ser>
          <c:idx val="1"/>
          <c:order val="1"/>
          <c:tx>
            <c:strRef>
              <c:f>'SDG 15.3.1'!$E$6</c:f>
              <c:strCache>
                <c:ptCount val="1"/>
                <c:pt idx="0">
                  <c:v>Land area improved: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15.3.1'!$F$6</c:f>
              <c:numCache>
                <c:formatCode>#,##0.0</c:formatCode>
                <c:ptCount val="1"/>
                <c:pt idx="0">
                  <c:v>270685.280752266</c:v>
                </c:pt>
              </c:numCache>
            </c:numRef>
          </c:val>
          <c:extLst>
            <c:ext xmlns:c16="http://schemas.microsoft.com/office/drawing/2014/chart" uri="{C3380CC4-5D6E-409C-BE32-E72D297353CC}">
              <c16:uniqueId val="{00000001-1440-4227-AE8B-653FFBA3E499}"/>
            </c:ext>
          </c:extLst>
        </c:ser>
        <c:ser>
          <c:idx val="2"/>
          <c:order val="2"/>
          <c:tx>
            <c:strRef>
              <c:f>'SDG 15.3.1'!$E$7</c:f>
              <c:strCache>
                <c:ptCount val="1"/>
                <c:pt idx="0">
                  <c:v>Land area stable: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15.3.1'!$F$7</c:f>
              <c:numCache>
                <c:formatCode>#,##0.0</c:formatCode>
                <c:ptCount val="1"/>
                <c:pt idx="0">
                  <c:v>549970.72993949999</c:v>
                </c:pt>
              </c:numCache>
            </c:numRef>
          </c:val>
          <c:extLst>
            <c:ext xmlns:c16="http://schemas.microsoft.com/office/drawing/2014/chart" uri="{C3380CC4-5D6E-409C-BE32-E72D297353CC}">
              <c16:uniqueId val="{00000002-1440-4227-AE8B-653FFBA3E499}"/>
            </c:ext>
          </c:extLst>
        </c:ser>
        <c:ser>
          <c:idx val="3"/>
          <c:order val="3"/>
          <c:tx>
            <c:strRef>
              <c:f>'SDG 15.3.1'!$E$8</c:f>
              <c:strCache>
                <c:ptCount val="1"/>
                <c:pt idx="0">
                  <c:v>Land area degraded:</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15.3.1'!$F$8</c:f>
              <c:numCache>
                <c:formatCode>#,##0.0</c:formatCode>
                <c:ptCount val="1"/>
                <c:pt idx="0">
                  <c:v>76216.719399695299</c:v>
                </c:pt>
              </c:numCache>
            </c:numRef>
          </c:val>
          <c:extLst>
            <c:ext xmlns:c16="http://schemas.microsoft.com/office/drawing/2014/chart" uri="{C3380CC4-5D6E-409C-BE32-E72D297353CC}">
              <c16:uniqueId val="{00000003-1440-4227-AE8B-653FFBA3E499}"/>
            </c:ext>
          </c:extLst>
        </c:ser>
        <c:ser>
          <c:idx val="4"/>
          <c:order val="4"/>
          <c:tx>
            <c:strRef>
              <c:f>'SDG 15.3.1'!$E$9</c:f>
              <c:strCache>
                <c:ptCount val="1"/>
                <c:pt idx="0">
                  <c:v>Land area with no data:</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N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'SDG 15.3.1'!$F$4</c:f>
              <c:strCache>
                <c:ptCount val="1"/>
                <c:pt idx="0">
                  <c:v>Area (sq km)</c:v>
                </c:pt>
              </c:strCache>
            </c:strRef>
          </c:cat>
          <c:val>
            <c:numRef>
              <c:f>'SDG 15.3.1'!$F$9</c:f>
              <c:numCache>
                <c:formatCode>#,##0.0</c:formatCode>
                <c:ptCount val="1"/>
                <c:pt idx="0">
                  <c:v>1066.0944998632799</c:v>
                </c:pt>
              </c:numCache>
            </c:numRef>
          </c:val>
          <c:extLst>
            <c:ext xmlns:c16="http://schemas.microsoft.com/office/drawing/2014/chart" uri="{C3380CC4-5D6E-409C-BE32-E72D297353CC}">
              <c16:uniqueId val="{00000004-1440-4227-AE8B-653FFBA3E499}"/>
            </c:ext>
          </c:extLst>
        </c:ser>
        <c:dLbls>
          <c:dLblPos val="outEnd"/>
          <c:showLegendKey val="0"/>
          <c:showVal val="1"/>
          <c:showCatName val="0"/>
          <c:showSerName val="0"/>
          <c:showPercent val="0"/>
          <c:showBubbleSize val="0"/>
        </c:dLbls>
        <c:gapWidth val="75"/>
        <c:overlap val="-25"/>
        <c:axId val="328929360"/>
        <c:axId val="328913968"/>
      </c:barChart>
      <c:catAx>
        <c:axId val="328929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NG"/>
          </a:p>
        </c:txPr>
        <c:crossAx val="328913968"/>
        <c:crosses val="autoZero"/>
        <c:auto val="1"/>
        <c:lblAlgn val="ctr"/>
        <c:lblOffset val="100"/>
        <c:noMultiLvlLbl val="0"/>
      </c:catAx>
      <c:valAx>
        <c:axId val="3289139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NG"/>
          </a:p>
        </c:txPr>
        <c:crossAx val="328929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NG"/>
        </a:p>
      </c:txPr>
    </c:legend>
    <c:plotVisOnly val="1"/>
    <c:dispBlanksAs val="gap"/>
    <c:showDLblsOverMax val="0"/>
  </c:chart>
  <c:spPr>
    <a:solidFill>
      <a:sysClr val="window" lastClr="FFFFFF"/>
    </a:solidFill>
    <a:ln w="12700" cap="flat" cmpd="sng" algn="ctr">
      <a:solidFill>
        <a:sysClr val="windowText" lastClr="000000"/>
      </a:solidFill>
      <a:prstDash val="solid"/>
      <a:miter lim="800000"/>
    </a:ln>
    <a:effectLst/>
  </c:spPr>
  <c:txPr>
    <a:bodyPr/>
    <a:lstStyle/>
    <a:p>
      <a:pPr>
        <a:defRPr>
          <a:solidFill>
            <a:sysClr val="windowText" lastClr="000000"/>
          </a:solidFill>
          <a:latin typeface="+mn-lt"/>
          <a:ea typeface="+mn-ea"/>
          <a:cs typeface="+mn-cs"/>
        </a:defRPr>
      </a:pPr>
      <a:endParaRPr lang="en-NG"/>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1189703" y="6334780"/>
            <a:ext cx="9812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4085758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3685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794894" y="6333855"/>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7345961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10/31/2022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8264764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matthew.adepoju@nasrda.gov.ng" TargetMode="Externa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36.png"/><Relationship Id="rId7" Type="http://schemas.openxmlformats.org/officeDocument/2006/relationships/image" Target="../media/image38.emf"/><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package" Target="../embeddings/Microsoft_Excel_Worksheet1.xlsx"/><Relationship Id="rId5" Type="http://schemas.openxmlformats.org/officeDocument/2006/relationships/image" Target="../media/image37.emf"/><Relationship Id="rId4" Type="http://schemas.openxmlformats.org/officeDocument/2006/relationships/package" Target="../embeddings/Microsoft_Excel_Worksheet.xlsx"/><Relationship Id="rId9"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2.emf"/><Relationship Id="rId2" Type="http://schemas.openxmlformats.org/officeDocument/2006/relationships/image" Target="../media/image39.jpg"/><Relationship Id="rId1" Type="http://schemas.openxmlformats.org/officeDocument/2006/relationships/slideLayout" Target="../slideLayouts/slideLayout3.xml"/><Relationship Id="rId6" Type="http://schemas.openxmlformats.org/officeDocument/2006/relationships/package" Target="../embeddings/Microsoft_Excel_Worksheet4.xlsx"/><Relationship Id="rId5" Type="http://schemas.openxmlformats.org/officeDocument/2006/relationships/image" Target="../media/image41.emf"/><Relationship Id="rId4" Type="http://schemas.openxmlformats.org/officeDocument/2006/relationships/package" Target="../embeddings/Microsoft_Excel_Worksheet3.xlsx"/></Relationships>
</file>

<file path=ppt/slides/_rels/slide13.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44.jpg"/><Relationship Id="rId7" Type="http://schemas.openxmlformats.org/officeDocument/2006/relationships/image" Target="../media/image46.emf"/><Relationship Id="rId2" Type="http://schemas.openxmlformats.org/officeDocument/2006/relationships/image" Target="../media/image43.jpg"/><Relationship Id="rId1" Type="http://schemas.openxmlformats.org/officeDocument/2006/relationships/slideLayout" Target="../slideLayouts/slideLayout3.xml"/><Relationship Id="rId6" Type="http://schemas.openxmlformats.org/officeDocument/2006/relationships/package" Target="../embeddings/Microsoft_Excel_Worksheet6.xlsx"/><Relationship Id="rId5" Type="http://schemas.openxmlformats.org/officeDocument/2006/relationships/image" Target="../media/image45.emf"/><Relationship Id="rId4" Type="http://schemas.openxmlformats.org/officeDocument/2006/relationships/package" Target="../embeddings/Microsoft_Excel_Worksheet5.xlsx"/><Relationship Id="rId9" Type="http://schemas.openxmlformats.org/officeDocument/2006/relationships/chart" Target="../charts/chart6.xml"/></Relationships>
</file>

<file path=ppt/slides/_rels/slide14.xml.rels><?xml version="1.0" encoding="UTF-8" standalone="yes"?>
<Relationships xmlns="http://schemas.openxmlformats.org/package/2006/relationships"><Relationship Id="rId8" Type="http://schemas.openxmlformats.org/officeDocument/2006/relationships/package" Target="../embeddings/Microsoft_Excel_Worksheet10.xlsx"/><Relationship Id="rId3" Type="http://schemas.openxmlformats.org/officeDocument/2006/relationships/image" Target="../media/image48.png"/><Relationship Id="rId7" Type="http://schemas.openxmlformats.org/officeDocument/2006/relationships/image" Target="../media/image49.emf"/><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package" Target="../embeddings/Microsoft_Excel_Worksheet9.xlsx"/><Relationship Id="rId5" Type="http://schemas.openxmlformats.org/officeDocument/2006/relationships/chart" Target="../charts/chart8.xml"/><Relationship Id="rId4" Type="http://schemas.openxmlformats.org/officeDocument/2006/relationships/chart" Target="../charts/chart7.xml"/><Relationship Id="rId9" Type="http://schemas.openxmlformats.org/officeDocument/2006/relationships/image" Target="../media/image50.emf"/></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mailto:matthew.adepoju@nasrda.gov.ng" TargetMode="Externa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60.jpg"/><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package" Target="../embeddings/Microsoft_Visio_Drawing.vsdx"/><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18ACD8-BF03-C7EC-FE06-8E94FB25894B}"/>
              </a:ext>
            </a:extLst>
          </p:cNvPr>
          <p:cNvSpPr txBox="1"/>
          <p:nvPr/>
        </p:nvSpPr>
        <p:spPr>
          <a:xfrm>
            <a:off x="1158853" y="4871154"/>
            <a:ext cx="9874292" cy="1143360"/>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Dr. Matthew Adepoju</a:t>
            </a:r>
          </a:p>
          <a:p>
            <a:pPr algn="ctr"/>
            <a:r>
              <a:rPr lang="en-US" sz="1600" b="1" dirty="0">
                <a:effectLst/>
                <a:latin typeface="Times New Roman" panose="02020603050405020304" pitchFamily="18" charset="0"/>
                <a:ea typeface="Arial Unicode MS" panose="020B0604020202020204" pitchFamily="34" charset="-128"/>
              </a:rPr>
              <a:t>Director, Strategic Space Applications Department</a:t>
            </a:r>
          </a:p>
          <a:p>
            <a:pPr algn="ctr"/>
            <a:endParaRPr lang="en-US" sz="700" b="1" dirty="0">
              <a:latin typeface="Times New Roman" panose="02020603050405020304" pitchFamily="18" charset="0"/>
              <a:ea typeface="Arial Unicode MS" panose="020B0604020202020204" pitchFamily="34" charset="-128"/>
            </a:endParaRPr>
          </a:p>
          <a:p>
            <a:pPr algn="ctr"/>
            <a:endParaRPr lang="en-US" b="1" dirty="0">
              <a:effectLst/>
              <a:latin typeface="Times New Roman" panose="02020603050405020304" pitchFamily="18" charset="0"/>
              <a:ea typeface="Arial Unicode MS" panose="020B0604020202020204"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National Space Research and Development Agency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Obasanjo Space Centre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Umaru Musa Yar’adua Express Way, P.M.B. 437, Lugbe, Abuja. Nigeria. </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2"/>
              </a:rPr>
              <a:t>matthew.adepoju@nasrda.gov.ng</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algn="ctr"/>
            <a:endParaRPr lang="en-US" sz="28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pic>
        <p:nvPicPr>
          <p:cNvPr id="3" name="Picture 2">
            <a:extLst>
              <a:ext uri="{FF2B5EF4-FFF2-40B4-BE49-F238E27FC236}">
                <a16:creationId xmlns:a16="http://schemas.microsoft.com/office/drawing/2014/main" id="{989DF432-7FDB-27AF-DEF0-645E4696F7AF}"/>
              </a:ext>
            </a:extLst>
          </p:cNvPr>
          <p:cNvPicPr/>
          <p:nvPr/>
        </p:nvPicPr>
        <p:blipFill rotWithShape="1">
          <a:blip r:embed="rId3"/>
          <a:srcRect l="15683" t="7999" r="20313" b="83228"/>
          <a:stretch/>
        </p:blipFill>
        <p:spPr bwMode="auto">
          <a:xfrm>
            <a:off x="1631853" y="1058333"/>
            <a:ext cx="8585348" cy="1172161"/>
          </a:xfrm>
          <a:prstGeom prst="rect">
            <a:avLst/>
          </a:prstGeom>
          <a:ln>
            <a:noFill/>
          </a:ln>
          <a:effectLst>
            <a:softEdge rad="112500"/>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8F4D609D-F272-BD41-96C1-322838C92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098" y="2119325"/>
            <a:ext cx="1927274" cy="1376624"/>
          </a:xfrm>
          <a:prstGeom prst="rect">
            <a:avLst/>
          </a:prstGeom>
        </p:spPr>
      </p:pic>
      <p:sp>
        <p:nvSpPr>
          <p:cNvPr id="5" name="Rectangle 4">
            <a:extLst>
              <a:ext uri="{FF2B5EF4-FFF2-40B4-BE49-F238E27FC236}">
                <a16:creationId xmlns:a16="http://schemas.microsoft.com/office/drawing/2014/main" id="{BC02FAC0-6193-E930-EF15-425AEDEE2B41}"/>
              </a:ext>
            </a:extLst>
          </p:cNvPr>
          <p:cNvSpPr/>
          <p:nvPr/>
        </p:nvSpPr>
        <p:spPr>
          <a:xfrm>
            <a:off x="1857983" y="3495949"/>
            <a:ext cx="8469108" cy="725855"/>
          </a:xfrm>
          <a:prstGeom prst="rect">
            <a:avLst/>
          </a:prstGeom>
          <a:solidFill>
            <a:srgbClr val="00206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0000"/>
              </a:lnSpc>
            </a:pPr>
            <a:r>
              <a:rPr lang="en-US" b="1" dirty="0">
                <a:effectLst/>
                <a:latin typeface="Times New Roman" panose="02020603050405020304" pitchFamily="18" charset="0"/>
                <a:ea typeface="Arial Unicode MS" panose="020B0604020202020204" pitchFamily="34" charset="-128"/>
                <a:cs typeface="Times New Roman" panose="02020603050405020304" pitchFamily="18" charset="0"/>
              </a:rPr>
              <a:t>A GEOSPATIAL APPROACH TO ASSESSMENT, IMPLEMENTATION AND MONITORING OF LAND DEGRADATION NEUTRALITY IN NIGERIA</a:t>
            </a:r>
            <a:endParaRPr lang="en-NG" b="1" strike="noStrike" spc="-1" dirty="0">
              <a:latin typeface="Arial"/>
            </a:endParaRPr>
          </a:p>
        </p:txBody>
      </p:sp>
      <p:pic>
        <p:nvPicPr>
          <p:cNvPr id="8" name="Picture 7">
            <a:extLst>
              <a:ext uri="{FF2B5EF4-FFF2-40B4-BE49-F238E27FC236}">
                <a16:creationId xmlns:a16="http://schemas.microsoft.com/office/drawing/2014/main" id="{A17E721B-9C12-117E-8F68-631AD5E8D235}"/>
              </a:ext>
            </a:extLst>
          </p:cNvPr>
          <p:cNvPicPr>
            <a:picLocks noChangeAspect="1"/>
          </p:cNvPicPr>
          <p:nvPr/>
        </p:nvPicPr>
        <p:blipFill>
          <a:blip r:embed="rId5"/>
          <a:stretch>
            <a:fillRect/>
          </a:stretch>
        </p:blipFill>
        <p:spPr>
          <a:xfrm>
            <a:off x="11477625" y="1121519"/>
            <a:ext cx="714375" cy="619125"/>
          </a:xfrm>
          <a:prstGeom prst="rect">
            <a:avLst/>
          </a:prstGeom>
          <a:ln>
            <a:noFill/>
          </a:ln>
          <a:effectLst>
            <a:softEdge rad="112500"/>
          </a:effectLst>
        </p:spPr>
      </p:pic>
      <p:pic>
        <p:nvPicPr>
          <p:cNvPr id="10" name="Picture 9">
            <a:extLst>
              <a:ext uri="{FF2B5EF4-FFF2-40B4-BE49-F238E27FC236}">
                <a16:creationId xmlns:a16="http://schemas.microsoft.com/office/drawing/2014/main" id="{5DA8C939-BBD0-0433-3804-1E311098A38F}"/>
              </a:ext>
            </a:extLst>
          </p:cNvPr>
          <p:cNvPicPr>
            <a:picLocks noChangeAspect="1"/>
          </p:cNvPicPr>
          <p:nvPr/>
        </p:nvPicPr>
        <p:blipFill>
          <a:blip r:embed="rId6"/>
          <a:stretch>
            <a:fillRect/>
          </a:stretch>
        </p:blipFill>
        <p:spPr>
          <a:xfrm>
            <a:off x="0" y="1111791"/>
            <a:ext cx="752475" cy="619125"/>
          </a:xfrm>
          <a:prstGeom prst="rect">
            <a:avLst/>
          </a:prstGeom>
          <a:ln>
            <a:noFill/>
          </a:ln>
          <a:effectLst>
            <a:softEdge rad="112500"/>
          </a:effectLst>
        </p:spPr>
      </p:pic>
    </p:spTree>
    <p:extLst>
      <p:ext uri="{BB962C8B-B14F-4D97-AF65-F5344CB8AC3E}">
        <p14:creationId xmlns:p14="http://schemas.microsoft.com/office/powerpoint/2010/main" val="161530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2402733" y="185195"/>
            <a:ext cx="9182910"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Final Results; Productivity Degradation State and Trajectory</a:t>
            </a:r>
            <a:endParaRPr lang="en-GB" sz="2400" dirty="0">
              <a:solidFill>
                <a:srgbClr val="0961A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634FB36-EEFE-40E4-914E-682DE9C426C7}"/>
              </a:ext>
            </a:extLst>
          </p:cNvPr>
          <p:cNvPicPr>
            <a:picLocks noChangeAspect="1"/>
          </p:cNvPicPr>
          <p:nvPr/>
        </p:nvPicPr>
        <p:blipFill rotWithShape="1">
          <a:blip r:embed="rId2"/>
          <a:srcRect l="1594" t="2690" r="1176"/>
          <a:stretch/>
        </p:blipFill>
        <p:spPr>
          <a:xfrm>
            <a:off x="801285" y="1132269"/>
            <a:ext cx="3471358" cy="2588518"/>
          </a:xfrm>
          <a:prstGeom prst="rect">
            <a:avLst/>
          </a:prstGeom>
        </p:spPr>
      </p:pic>
      <p:pic>
        <p:nvPicPr>
          <p:cNvPr id="8" name="Picture 7">
            <a:extLst>
              <a:ext uri="{FF2B5EF4-FFF2-40B4-BE49-F238E27FC236}">
                <a16:creationId xmlns:a16="http://schemas.microsoft.com/office/drawing/2014/main" id="{C63B29D7-9707-4956-87C3-73CBD975EFEB}"/>
              </a:ext>
            </a:extLst>
          </p:cNvPr>
          <p:cNvPicPr>
            <a:picLocks noChangeAspect="1"/>
          </p:cNvPicPr>
          <p:nvPr/>
        </p:nvPicPr>
        <p:blipFill rotWithShape="1">
          <a:blip r:embed="rId3"/>
          <a:srcRect l="288" t="2155" r="1695"/>
          <a:stretch/>
        </p:blipFill>
        <p:spPr>
          <a:xfrm>
            <a:off x="7233558" y="1172510"/>
            <a:ext cx="3427813" cy="2548277"/>
          </a:xfrm>
          <a:prstGeom prst="rect">
            <a:avLst/>
          </a:prstGeom>
        </p:spPr>
      </p:pic>
      <p:pic>
        <p:nvPicPr>
          <p:cNvPr id="2" name="Picture 1">
            <a:extLst>
              <a:ext uri="{FF2B5EF4-FFF2-40B4-BE49-F238E27FC236}">
                <a16:creationId xmlns:a16="http://schemas.microsoft.com/office/drawing/2014/main" id="{17F90287-A47E-0549-F76E-C05714D8DE99}"/>
              </a:ext>
            </a:extLst>
          </p:cNvPr>
          <p:cNvPicPr>
            <a:picLocks noChangeAspect="1"/>
          </p:cNvPicPr>
          <p:nvPr/>
        </p:nvPicPr>
        <p:blipFill>
          <a:blip r:embed="rId4"/>
          <a:stretch>
            <a:fillRect/>
          </a:stretch>
        </p:blipFill>
        <p:spPr>
          <a:xfrm>
            <a:off x="1145342" y="3750744"/>
            <a:ext cx="3595387" cy="2672853"/>
          </a:xfrm>
          <a:prstGeom prst="rect">
            <a:avLst/>
          </a:prstGeom>
        </p:spPr>
      </p:pic>
      <p:pic>
        <p:nvPicPr>
          <p:cNvPr id="4" name="Picture 3">
            <a:extLst>
              <a:ext uri="{FF2B5EF4-FFF2-40B4-BE49-F238E27FC236}">
                <a16:creationId xmlns:a16="http://schemas.microsoft.com/office/drawing/2014/main" id="{FBCD8449-80EA-75CF-4EC2-64F017127F5B}"/>
              </a:ext>
            </a:extLst>
          </p:cNvPr>
          <p:cNvPicPr>
            <a:picLocks noChangeAspect="1"/>
          </p:cNvPicPr>
          <p:nvPr/>
        </p:nvPicPr>
        <p:blipFill>
          <a:blip r:embed="rId5"/>
          <a:stretch>
            <a:fillRect/>
          </a:stretch>
        </p:blipFill>
        <p:spPr>
          <a:xfrm>
            <a:off x="5531775" y="3743709"/>
            <a:ext cx="3610347" cy="2672853"/>
          </a:xfrm>
          <a:prstGeom prst="rect">
            <a:avLst/>
          </a:prstGeom>
        </p:spPr>
      </p:pic>
      <p:sp>
        <p:nvSpPr>
          <p:cNvPr id="5" name="Rectangle 4">
            <a:extLst>
              <a:ext uri="{FF2B5EF4-FFF2-40B4-BE49-F238E27FC236}">
                <a16:creationId xmlns:a16="http://schemas.microsoft.com/office/drawing/2014/main" id="{1388E23C-3339-8286-2997-EECB13392ADB}"/>
              </a:ext>
            </a:extLst>
          </p:cNvPr>
          <p:cNvSpPr/>
          <p:nvPr/>
        </p:nvSpPr>
        <p:spPr>
          <a:xfrm>
            <a:off x="10546379" y="6167336"/>
            <a:ext cx="1253272" cy="50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Tree>
    <p:extLst>
      <p:ext uri="{BB962C8B-B14F-4D97-AF65-F5344CB8AC3E}">
        <p14:creationId xmlns:p14="http://schemas.microsoft.com/office/powerpoint/2010/main" val="232477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62DE9D3-908F-57C1-268A-1D3A3BDA80F5}"/>
              </a:ext>
            </a:extLst>
          </p:cNvPr>
          <p:cNvSpPr/>
          <p:nvPr/>
        </p:nvSpPr>
        <p:spPr>
          <a:xfrm>
            <a:off x="3112851" y="6420070"/>
            <a:ext cx="5698307" cy="279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3" name="TextBox 2">
            <a:extLst>
              <a:ext uri="{FF2B5EF4-FFF2-40B4-BE49-F238E27FC236}">
                <a16:creationId xmlns:a16="http://schemas.microsoft.com/office/drawing/2014/main" id="{6B7E37DE-ED26-6B04-0914-14569A099CD2}"/>
              </a:ext>
            </a:extLst>
          </p:cNvPr>
          <p:cNvSpPr txBox="1"/>
          <p:nvPr/>
        </p:nvSpPr>
        <p:spPr>
          <a:xfrm>
            <a:off x="3378188" y="185195"/>
            <a:ext cx="6562846"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Final Results; Land Productivity</a:t>
            </a:r>
            <a:endParaRPr lang="en-GB" sz="2400" dirty="0">
              <a:solidFill>
                <a:srgbClr val="0961AA"/>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6C2B8EC-715D-42DF-A3B4-98082289D6A6}"/>
              </a:ext>
            </a:extLst>
          </p:cNvPr>
          <p:cNvPicPr>
            <a:picLocks noChangeAspect="1"/>
          </p:cNvPicPr>
          <p:nvPr/>
        </p:nvPicPr>
        <p:blipFill rotWithShape="1">
          <a:blip r:embed="rId2"/>
          <a:srcRect t="1995"/>
          <a:stretch/>
        </p:blipFill>
        <p:spPr>
          <a:xfrm>
            <a:off x="29183" y="1108950"/>
            <a:ext cx="4377448" cy="3217569"/>
          </a:xfrm>
          <a:prstGeom prst="rect">
            <a:avLst/>
          </a:prstGeom>
        </p:spPr>
      </p:pic>
      <p:pic>
        <p:nvPicPr>
          <p:cNvPr id="4" name="Picture 3">
            <a:extLst>
              <a:ext uri="{FF2B5EF4-FFF2-40B4-BE49-F238E27FC236}">
                <a16:creationId xmlns:a16="http://schemas.microsoft.com/office/drawing/2014/main" id="{46627125-6223-4CF5-9A0F-CC88C7B2CF67}"/>
              </a:ext>
            </a:extLst>
          </p:cNvPr>
          <p:cNvPicPr>
            <a:picLocks noChangeAspect="1"/>
          </p:cNvPicPr>
          <p:nvPr/>
        </p:nvPicPr>
        <p:blipFill rotWithShape="1">
          <a:blip r:embed="rId3"/>
          <a:srcRect t="1632"/>
          <a:stretch/>
        </p:blipFill>
        <p:spPr>
          <a:xfrm>
            <a:off x="7704306" y="1070044"/>
            <a:ext cx="4448782" cy="3266890"/>
          </a:xfrm>
          <a:prstGeom prst="rect">
            <a:avLst/>
          </a:prstGeom>
        </p:spPr>
      </p:pic>
      <p:graphicFrame>
        <p:nvGraphicFramePr>
          <p:cNvPr id="5" name="Object 4">
            <a:extLst>
              <a:ext uri="{FF2B5EF4-FFF2-40B4-BE49-F238E27FC236}">
                <a16:creationId xmlns:a16="http://schemas.microsoft.com/office/drawing/2014/main" id="{FC217A50-7D28-CB89-6A46-134A0D43D479}"/>
              </a:ext>
            </a:extLst>
          </p:cNvPr>
          <p:cNvGraphicFramePr>
            <a:graphicFrameLocks noChangeAspect="1"/>
          </p:cNvGraphicFramePr>
          <p:nvPr>
            <p:extLst>
              <p:ext uri="{D42A27DB-BD31-4B8C-83A1-F6EECF244321}">
                <p14:modId xmlns:p14="http://schemas.microsoft.com/office/powerpoint/2010/main" val="4260725481"/>
              </p:ext>
            </p:extLst>
          </p:nvPr>
        </p:nvGraphicFramePr>
        <p:xfrm>
          <a:off x="0" y="4964415"/>
          <a:ext cx="2772383" cy="1367349"/>
        </p:xfrm>
        <a:graphic>
          <a:graphicData uri="http://schemas.openxmlformats.org/presentationml/2006/ole">
            <mc:AlternateContent xmlns:mc="http://schemas.openxmlformats.org/markup-compatibility/2006">
              <mc:Choice xmlns:v="urn:schemas-microsoft-com:vml" Requires="v">
                <p:oleObj name="Worksheet" r:id="rId4" imgW="4162697" imgH="1638439" progId="Excel.Sheet.12">
                  <p:embed/>
                </p:oleObj>
              </mc:Choice>
              <mc:Fallback>
                <p:oleObj name="Worksheet" r:id="rId4" imgW="4162697" imgH="1638439" progId="Excel.Sheet.12">
                  <p:embed/>
                  <p:pic>
                    <p:nvPicPr>
                      <p:cNvPr id="0" name=""/>
                      <p:cNvPicPr/>
                      <p:nvPr/>
                    </p:nvPicPr>
                    <p:blipFill>
                      <a:blip r:embed="rId5"/>
                      <a:stretch>
                        <a:fillRect/>
                      </a:stretch>
                    </p:blipFill>
                    <p:spPr>
                      <a:xfrm>
                        <a:off x="0" y="4964415"/>
                        <a:ext cx="2772383" cy="136734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8CF1C19-EC6B-52D3-50B8-425C3E785F17}"/>
              </a:ext>
            </a:extLst>
          </p:cNvPr>
          <p:cNvGraphicFramePr>
            <a:graphicFrameLocks noChangeAspect="1"/>
          </p:cNvGraphicFramePr>
          <p:nvPr>
            <p:extLst>
              <p:ext uri="{D42A27DB-BD31-4B8C-83A1-F6EECF244321}">
                <p14:modId xmlns:p14="http://schemas.microsoft.com/office/powerpoint/2010/main" val="1800119579"/>
              </p:ext>
            </p:extLst>
          </p:nvPr>
        </p:nvGraphicFramePr>
        <p:xfrm>
          <a:off x="5953327" y="4854094"/>
          <a:ext cx="2592903" cy="1447131"/>
        </p:xfrm>
        <a:graphic>
          <a:graphicData uri="http://schemas.openxmlformats.org/presentationml/2006/ole">
            <mc:AlternateContent xmlns:mc="http://schemas.openxmlformats.org/markup-compatibility/2006">
              <mc:Choice xmlns:v="urn:schemas-microsoft-com:vml" Requires="v">
                <p:oleObj name="Worksheet" r:id="rId6" imgW="4162697" imgH="1590433" progId="Excel.Sheet.12">
                  <p:embed/>
                </p:oleObj>
              </mc:Choice>
              <mc:Fallback>
                <p:oleObj name="Worksheet" r:id="rId6" imgW="4162697" imgH="1590433" progId="Excel.Sheet.12">
                  <p:embed/>
                  <p:pic>
                    <p:nvPicPr>
                      <p:cNvPr id="0" name=""/>
                      <p:cNvPicPr/>
                      <p:nvPr/>
                    </p:nvPicPr>
                    <p:blipFill>
                      <a:blip r:embed="rId7"/>
                      <a:stretch>
                        <a:fillRect/>
                      </a:stretch>
                    </p:blipFill>
                    <p:spPr>
                      <a:xfrm>
                        <a:off x="5953327" y="4854094"/>
                        <a:ext cx="2592903" cy="1447131"/>
                      </a:xfrm>
                      <a:prstGeom prst="rect">
                        <a:avLst/>
                      </a:prstGeom>
                    </p:spPr>
                  </p:pic>
                </p:oleObj>
              </mc:Fallback>
            </mc:AlternateContent>
          </a:graphicData>
        </a:graphic>
      </p:graphicFrame>
      <p:graphicFrame>
        <p:nvGraphicFramePr>
          <p:cNvPr id="7" name="Chart 6">
            <a:extLst>
              <a:ext uri="{FF2B5EF4-FFF2-40B4-BE49-F238E27FC236}">
                <a16:creationId xmlns:a16="http://schemas.microsoft.com/office/drawing/2014/main" id="{5AF80DAF-EA45-4845-93A2-E7B6B8620C40}"/>
              </a:ext>
            </a:extLst>
          </p:cNvPr>
          <p:cNvGraphicFramePr>
            <a:graphicFrameLocks/>
          </p:cNvGraphicFramePr>
          <p:nvPr>
            <p:extLst>
              <p:ext uri="{D42A27DB-BD31-4B8C-83A1-F6EECF244321}">
                <p14:modId xmlns:p14="http://schemas.microsoft.com/office/powerpoint/2010/main" val="271834009"/>
              </p:ext>
            </p:extLst>
          </p:nvPr>
        </p:nvGraphicFramePr>
        <p:xfrm>
          <a:off x="2607014" y="4415413"/>
          <a:ext cx="3599234" cy="2089157"/>
        </p:xfrm>
        <a:graphic>
          <a:graphicData uri="http://schemas.openxmlformats.org/drawingml/2006/chart">
            <c:chart xmlns:c="http://schemas.openxmlformats.org/drawingml/2006/chart" xmlns:r="http://schemas.openxmlformats.org/officeDocument/2006/relationships" r:id="rId8"/>
          </a:graphicData>
        </a:graphic>
      </p:graphicFrame>
      <p:sp>
        <p:nvSpPr>
          <p:cNvPr id="12" name="Rectangle 11">
            <a:extLst>
              <a:ext uri="{FF2B5EF4-FFF2-40B4-BE49-F238E27FC236}">
                <a16:creationId xmlns:a16="http://schemas.microsoft.com/office/drawing/2014/main" id="{6AC4485A-FC0C-BB54-5A1B-9A43E5F20CA6}"/>
              </a:ext>
            </a:extLst>
          </p:cNvPr>
          <p:cNvSpPr/>
          <p:nvPr/>
        </p:nvSpPr>
        <p:spPr>
          <a:xfrm>
            <a:off x="9426102" y="6167336"/>
            <a:ext cx="2456715" cy="505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graphicFrame>
        <p:nvGraphicFramePr>
          <p:cNvPr id="11" name="Chart 10">
            <a:extLst>
              <a:ext uri="{FF2B5EF4-FFF2-40B4-BE49-F238E27FC236}">
                <a16:creationId xmlns:a16="http://schemas.microsoft.com/office/drawing/2014/main" id="{E62F1787-A664-4F7B-B62F-5A5AB1C40899}"/>
              </a:ext>
            </a:extLst>
          </p:cNvPr>
          <p:cNvGraphicFramePr>
            <a:graphicFrameLocks/>
          </p:cNvGraphicFramePr>
          <p:nvPr>
            <p:extLst>
              <p:ext uri="{D42A27DB-BD31-4B8C-83A1-F6EECF244321}">
                <p14:modId xmlns:p14="http://schemas.microsoft.com/office/powerpoint/2010/main" val="1368201354"/>
              </p:ext>
            </p:extLst>
          </p:nvPr>
        </p:nvGraphicFramePr>
        <p:xfrm>
          <a:off x="8628434" y="4338543"/>
          <a:ext cx="3446835" cy="215724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24879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11D80-BA79-486F-88FD-4F2298257D4E}"/>
              </a:ext>
            </a:extLst>
          </p:cNvPr>
          <p:cNvSpPr txBox="1"/>
          <p:nvPr/>
        </p:nvSpPr>
        <p:spPr>
          <a:xfrm>
            <a:off x="2226331" y="220219"/>
            <a:ext cx="9777601"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Final Results; Soil Organic Carbon Degradation</a:t>
            </a:r>
            <a:endParaRPr lang="en-GB" sz="2400" dirty="0">
              <a:solidFill>
                <a:srgbClr val="0961A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9C88CF1-5FB8-4889-948A-BD1E7E9AD8B7}"/>
              </a:ext>
            </a:extLst>
          </p:cNvPr>
          <p:cNvPicPr>
            <a:picLocks noChangeAspect="1"/>
          </p:cNvPicPr>
          <p:nvPr/>
        </p:nvPicPr>
        <p:blipFill rotWithShape="1">
          <a:blip r:embed="rId2">
            <a:extLst>
              <a:ext uri="{28A0092B-C50C-407E-A947-70E740481C1C}">
                <a14:useLocalDpi xmlns:a14="http://schemas.microsoft.com/office/drawing/2010/main" val="0"/>
              </a:ext>
            </a:extLst>
          </a:blip>
          <a:srcRect l="1477" t="2828" r="3466"/>
          <a:stretch/>
        </p:blipFill>
        <p:spPr>
          <a:xfrm>
            <a:off x="0" y="1073020"/>
            <a:ext cx="5038928" cy="3642577"/>
          </a:xfrm>
          <a:prstGeom prst="rect">
            <a:avLst/>
          </a:prstGeom>
        </p:spPr>
      </p:pic>
      <p:pic>
        <p:nvPicPr>
          <p:cNvPr id="6" name="Picture 5">
            <a:extLst>
              <a:ext uri="{FF2B5EF4-FFF2-40B4-BE49-F238E27FC236}">
                <a16:creationId xmlns:a16="http://schemas.microsoft.com/office/drawing/2014/main" id="{12E48C97-F09A-40F3-B1D9-63E44CEAC785}"/>
              </a:ext>
            </a:extLst>
          </p:cNvPr>
          <p:cNvPicPr>
            <a:picLocks noChangeAspect="1"/>
          </p:cNvPicPr>
          <p:nvPr/>
        </p:nvPicPr>
        <p:blipFill rotWithShape="1">
          <a:blip r:embed="rId3">
            <a:extLst>
              <a:ext uri="{28A0092B-C50C-407E-A947-70E740481C1C}">
                <a14:useLocalDpi xmlns:a14="http://schemas.microsoft.com/office/drawing/2010/main" val="0"/>
              </a:ext>
            </a:extLst>
          </a:blip>
          <a:srcRect l="3579" t="2159" r="4345" b="1467"/>
          <a:stretch/>
        </p:blipFill>
        <p:spPr>
          <a:xfrm>
            <a:off x="7266561" y="1073020"/>
            <a:ext cx="4902741" cy="3573154"/>
          </a:xfrm>
          <a:prstGeom prst="rect">
            <a:avLst/>
          </a:prstGeom>
        </p:spPr>
      </p:pic>
      <p:sp>
        <p:nvSpPr>
          <p:cNvPr id="5" name="Rectangle 4">
            <a:extLst>
              <a:ext uri="{FF2B5EF4-FFF2-40B4-BE49-F238E27FC236}">
                <a16:creationId xmlns:a16="http://schemas.microsoft.com/office/drawing/2014/main" id="{987B7527-607A-9A95-B0B4-C7789E4F7A48}"/>
              </a:ext>
            </a:extLst>
          </p:cNvPr>
          <p:cNvSpPr/>
          <p:nvPr/>
        </p:nvSpPr>
        <p:spPr>
          <a:xfrm>
            <a:off x="3132306" y="6215974"/>
            <a:ext cx="8677073"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graphicFrame>
        <p:nvGraphicFramePr>
          <p:cNvPr id="3" name="Object 2">
            <a:extLst>
              <a:ext uri="{FF2B5EF4-FFF2-40B4-BE49-F238E27FC236}">
                <a16:creationId xmlns:a16="http://schemas.microsoft.com/office/drawing/2014/main" id="{FDF71138-86DD-9B3F-28AF-B21910CEF7A4}"/>
              </a:ext>
            </a:extLst>
          </p:cNvPr>
          <p:cNvGraphicFramePr>
            <a:graphicFrameLocks noChangeAspect="1"/>
          </p:cNvGraphicFramePr>
          <p:nvPr>
            <p:extLst>
              <p:ext uri="{D42A27DB-BD31-4B8C-83A1-F6EECF244321}">
                <p14:modId xmlns:p14="http://schemas.microsoft.com/office/powerpoint/2010/main" val="2437370213"/>
              </p:ext>
            </p:extLst>
          </p:nvPr>
        </p:nvGraphicFramePr>
        <p:xfrm>
          <a:off x="0" y="4683374"/>
          <a:ext cx="5739320" cy="2143125"/>
        </p:xfrm>
        <a:graphic>
          <a:graphicData uri="http://schemas.openxmlformats.org/presentationml/2006/ole">
            <mc:AlternateContent xmlns:mc="http://schemas.openxmlformats.org/markup-compatibility/2006">
              <mc:Choice xmlns:v="urn:schemas-microsoft-com:vml" Requires="v">
                <p:oleObj name="Worksheet" r:id="rId4" imgW="9896669" imgH="2990711" progId="Excel.Sheet.12">
                  <p:embed/>
                </p:oleObj>
              </mc:Choice>
              <mc:Fallback>
                <p:oleObj name="Worksheet" r:id="rId4" imgW="9896669" imgH="2990711" progId="Excel.Sheet.12">
                  <p:embed/>
                  <p:pic>
                    <p:nvPicPr>
                      <p:cNvPr id="0" name=""/>
                      <p:cNvPicPr/>
                      <p:nvPr/>
                    </p:nvPicPr>
                    <p:blipFill>
                      <a:blip r:embed="rId5"/>
                      <a:stretch>
                        <a:fillRect/>
                      </a:stretch>
                    </p:blipFill>
                    <p:spPr>
                      <a:xfrm>
                        <a:off x="0" y="4683374"/>
                        <a:ext cx="5739320" cy="21431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7C66611-AA75-B231-9A23-A671E5AA962F}"/>
              </a:ext>
            </a:extLst>
          </p:cNvPr>
          <p:cNvGraphicFramePr>
            <a:graphicFrameLocks noChangeAspect="1"/>
          </p:cNvGraphicFramePr>
          <p:nvPr>
            <p:extLst>
              <p:ext uri="{D42A27DB-BD31-4B8C-83A1-F6EECF244321}">
                <p14:modId xmlns:p14="http://schemas.microsoft.com/office/powerpoint/2010/main" val="2451497825"/>
              </p:ext>
            </p:extLst>
          </p:nvPr>
        </p:nvGraphicFramePr>
        <p:xfrm>
          <a:off x="5739320" y="4683374"/>
          <a:ext cx="6426739" cy="2143125"/>
        </p:xfrm>
        <a:graphic>
          <a:graphicData uri="http://schemas.openxmlformats.org/presentationml/2006/ole">
            <mc:AlternateContent xmlns:mc="http://schemas.openxmlformats.org/markup-compatibility/2006">
              <mc:Choice xmlns:v="urn:schemas-microsoft-com:vml" Requires="v">
                <p:oleObj name="Worksheet" r:id="rId6" imgW="9896669" imgH="2990711" progId="Excel.Sheet.12">
                  <p:embed/>
                </p:oleObj>
              </mc:Choice>
              <mc:Fallback>
                <p:oleObj name="Worksheet" r:id="rId6" imgW="9896669" imgH="2990711" progId="Excel.Sheet.12">
                  <p:embed/>
                  <p:pic>
                    <p:nvPicPr>
                      <p:cNvPr id="0" name=""/>
                      <p:cNvPicPr/>
                      <p:nvPr/>
                    </p:nvPicPr>
                    <p:blipFill>
                      <a:blip r:embed="rId7"/>
                      <a:stretch>
                        <a:fillRect/>
                      </a:stretch>
                    </p:blipFill>
                    <p:spPr>
                      <a:xfrm>
                        <a:off x="5739320" y="4683374"/>
                        <a:ext cx="6426739" cy="2143125"/>
                      </a:xfrm>
                      <a:prstGeom prst="rect">
                        <a:avLst/>
                      </a:prstGeom>
                    </p:spPr>
                  </p:pic>
                </p:oleObj>
              </mc:Fallback>
            </mc:AlternateContent>
          </a:graphicData>
        </a:graphic>
      </p:graphicFrame>
    </p:spTree>
    <p:extLst>
      <p:ext uri="{BB962C8B-B14F-4D97-AF65-F5344CB8AC3E}">
        <p14:creationId xmlns:p14="http://schemas.microsoft.com/office/powerpoint/2010/main" val="300950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11D80-BA79-486F-88FD-4F2298257D4E}"/>
              </a:ext>
            </a:extLst>
          </p:cNvPr>
          <p:cNvSpPr txBox="1"/>
          <p:nvPr/>
        </p:nvSpPr>
        <p:spPr>
          <a:xfrm>
            <a:off x="3075816" y="215276"/>
            <a:ext cx="6562846"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Final Results; Soil Organic Carbon</a:t>
            </a:r>
            <a:endParaRPr lang="en-GB" sz="2400" dirty="0">
              <a:solidFill>
                <a:srgbClr val="0961AA"/>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3B84DB5-509A-4D54-8952-D363DADB6B0C}"/>
              </a:ext>
            </a:extLst>
          </p:cNvPr>
          <p:cNvPicPr>
            <a:picLocks noChangeAspect="1"/>
          </p:cNvPicPr>
          <p:nvPr/>
        </p:nvPicPr>
        <p:blipFill rotWithShape="1">
          <a:blip r:embed="rId2">
            <a:extLst>
              <a:ext uri="{28A0092B-C50C-407E-A947-70E740481C1C}">
                <a14:useLocalDpi xmlns:a14="http://schemas.microsoft.com/office/drawing/2010/main" val="0"/>
              </a:ext>
            </a:extLst>
          </a:blip>
          <a:srcRect l="2596" t="1887" r="4573"/>
          <a:stretch/>
        </p:blipFill>
        <p:spPr>
          <a:xfrm>
            <a:off x="1" y="1096782"/>
            <a:ext cx="5068110" cy="3785494"/>
          </a:xfrm>
          <a:prstGeom prst="rect">
            <a:avLst/>
          </a:prstGeom>
        </p:spPr>
      </p:pic>
      <p:pic>
        <p:nvPicPr>
          <p:cNvPr id="8" name="Picture 7">
            <a:extLst>
              <a:ext uri="{FF2B5EF4-FFF2-40B4-BE49-F238E27FC236}">
                <a16:creationId xmlns:a16="http://schemas.microsoft.com/office/drawing/2014/main" id="{BE3B3027-20A2-43E8-B467-C714CE2E41B5}"/>
              </a:ext>
            </a:extLst>
          </p:cNvPr>
          <p:cNvPicPr>
            <a:picLocks noChangeAspect="1"/>
          </p:cNvPicPr>
          <p:nvPr/>
        </p:nvPicPr>
        <p:blipFill rotWithShape="1">
          <a:blip r:embed="rId3">
            <a:extLst>
              <a:ext uri="{28A0092B-C50C-407E-A947-70E740481C1C}">
                <a14:useLocalDpi xmlns:a14="http://schemas.microsoft.com/office/drawing/2010/main" val="0"/>
              </a:ext>
            </a:extLst>
          </a:blip>
          <a:srcRect l="2343" t="2684" r="3754"/>
          <a:stretch/>
        </p:blipFill>
        <p:spPr>
          <a:xfrm>
            <a:off x="7007159" y="1108949"/>
            <a:ext cx="5165385" cy="3785493"/>
          </a:xfrm>
          <a:prstGeom prst="rect">
            <a:avLst/>
          </a:prstGeom>
        </p:spPr>
      </p:pic>
      <p:sp>
        <p:nvSpPr>
          <p:cNvPr id="6" name="Rectangle 5">
            <a:extLst>
              <a:ext uri="{FF2B5EF4-FFF2-40B4-BE49-F238E27FC236}">
                <a16:creationId xmlns:a16="http://schemas.microsoft.com/office/drawing/2014/main" id="{8A383B9A-1C6D-007C-1DBC-5EE4BB3D7FC4}"/>
              </a:ext>
            </a:extLst>
          </p:cNvPr>
          <p:cNvSpPr/>
          <p:nvPr/>
        </p:nvSpPr>
        <p:spPr>
          <a:xfrm>
            <a:off x="3075816" y="6429983"/>
            <a:ext cx="8363912" cy="242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graphicFrame>
        <p:nvGraphicFramePr>
          <p:cNvPr id="3" name="Object 2">
            <a:extLst>
              <a:ext uri="{FF2B5EF4-FFF2-40B4-BE49-F238E27FC236}">
                <a16:creationId xmlns:a16="http://schemas.microsoft.com/office/drawing/2014/main" id="{6590112B-3999-472E-DAD5-1A13C6AF4A17}"/>
              </a:ext>
            </a:extLst>
          </p:cNvPr>
          <p:cNvGraphicFramePr>
            <a:graphicFrameLocks noChangeAspect="1"/>
          </p:cNvGraphicFramePr>
          <p:nvPr>
            <p:extLst>
              <p:ext uri="{D42A27DB-BD31-4B8C-83A1-F6EECF244321}">
                <p14:modId xmlns:p14="http://schemas.microsoft.com/office/powerpoint/2010/main" val="4226546987"/>
              </p:ext>
            </p:extLst>
          </p:nvPr>
        </p:nvGraphicFramePr>
        <p:xfrm>
          <a:off x="2" y="5000019"/>
          <a:ext cx="2930088" cy="1711698"/>
        </p:xfrm>
        <a:graphic>
          <a:graphicData uri="http://schemas.openxmlformats.org/presentationml/2006/ole">
            <mc:AlternateContent xmlns:mc="http://schemas.openxmlformats.org/markup-compatibility/2006">
              <mc:Choice xmlns:v="urn:schemas-microsoft-com:vml" Requires="v">
                <p:oleObj name="Worksheet" r:id="rId4" imgW="4162697" imgH="2028721" progId="Excel.Sheet.12">
                  <p:embed/>
                </p:oleObj>
              </mc:Choice>
              <mc:Fallback>
                <p:oleObj name="Worksheet" r:id="rId4" imgW="4162697" imgH="2028721" progId="Excel.Sheet.12">
                  <p:embed/>
                  <p:pic>
                    <p:nvPicPr>
                      <p:cNvPr id="0" name=""/>
                      <p:cNvPicPr/>
                      <p:nvPr/>
                    </p:nvPicPr>
                    <p:blipFill>
                      <a:blip r:embed="rId5"/>
                      <a:stretch>
                        <a:fillRect/>
                      </a:stretch>
                    </p:blipFill>
                    <p:spPr>
                      <a:xfrm>
                        <a:off x="2" y="5000019"/>
                        <a:ext cx="2930088" cy="171169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8F225C81-2410-644C-C9E0-9C05ED50E316}"/>
              </a:ext>
            </a:extLst>
          </p:cNvPr>
          <p:cNvSpPr/>
          <p:nvPr/>
        </p:nvSpPr>
        <p:spPr>
          <a:xfrm>
            <a:off x="9396919" y="6134235"/>
            <a:ext cx="2503686" cy="29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graphicFrame>
        <p:nvGraphicFramePr>
          <p:cNvPr id="4" name="Object 3">
            <a:extLst>
              <a:ext uri="{FF2B5EF4-FFF2-40B4-BE49-F238E27FC236}">
                <a16:creationId xmlns:a16="http://schemas.microsoft.com/office/drawing/2014/main" id="{5489ED00-7FA1-FDEC-2708-83E70ABFF2CE}"/>
              </a:ext>
            </a:extLst>
          </p:cNvPr>
          <p:cNvGraphicFramePr>
            <a:graphicFrameLocks noChangeAspect="1"/>
          </p:cNvGraphicFramePr>
          <p:nvPr>
            <p:extLst>
              <p:ext uri="{D42A27DB-BD31-4B8C-83A1-F6EECF244321}">
                <p14:modId xmlns:p14="http://schemas.microsoft.com/office/powerpoint/2010/main" val="3688190342"/>
              </p:ext>
            </p:extLst>
          </p:nvPr>
        </p:nvGraphicFramePr>
        <p:xfrm>
          <a:off x="5992759" y="5031341"/>
          <a:ext cx="2638605" cy="1641463"/>
        </p:xfrm>
        <a:graphic>
          <a:graphicData uri="http://schemas.openxmlformats.org/presentationml/2006/ole">
            <mc:AlternateContent xmlns:mc="http://schemas.openxmlformats.org/markup-compatibility/2006">
              <mc:Choice xmlns:v="urn:schemas-microsoft-com:vml" Requires="v">
                <p:oleObj name="Worksheet" r:id="rId6" imgW="4162697" imgH="2048048" progId="Excel.Sheet.12">
                  <p:embed/>
                </p:oleObj>
              </mc:Choice>
              <mc:Fallback>
                <p:oleObj name="Worksheet" r:id="rId6" imgW="4162697" imgH="2048048" progId="Excel.Sheet.12">
                  <p:embed/>
                  <p:pic>
                    <p:nvPicPr>
                      <p:cNvPr id="0" name=""/>
                      <p:cNvPicPr/>
                      <p:nvPr/>
                    </p:nvPicPr>
                    <p:blipFill>
                      <a:blip r:embed="rId7"/>
                      <a:stretch>
                        <a:fillRect/>
                      </a:stretch>
                    </p:blipFill>
                    <p:spPr>
                      <a:xfrm>
                        <a:off x="5992759" y="5031341"/>
                        <a:ext cx="2638605" cy="1641463"/>
                      </a:xfrm>
                      <a:prstGeom prst="rect">
                        <a:avLst/>
                      </a:prstGeom>
                    </p:spPr>
                  </p:pic>
                </p:oleObj>
              </mc:Fallback>
            </mc:AlternateContent>
          </a:graphicData>
        </a:graphic>
      </p:graphicFrame>
      <p:graphicFrame>
        <p:nvGraphicFramePr>
          <p:cNvPr id="9" name="Chart 8">
            <a:extLst>
              <a:ext uri="{FF2B5EF4-FFF2-40B4-BE49-F238E27FC236}">
                <a16:creationId xmlns:a16="http://schemas.microsoft.com/office/drawing/2014/main" id="{3831200A-27E4-E499-E519-C94D9DAF2040}"/>
              </a:ext>
            </a:extLst>
          </p:cNvPr>
          <p:cNvGraphicFramePr>
            <a:graphicFrameLocks/>
          </p:cNvGraphicFramePr>
          <p:nvPr>
            <p:extLst>
              <p:ext uri="{D42A27DB-BD31-4B8C-83A1-F6EECF244321}">
                <p14:modId xmlns:p14="http://schemas.microsoft.com/office/powerpoint/2010/main" val="2307685542"/>
              </p:ext>
            </p:extLst>
          </p:nvPr>
        </p:nvGraphicFramePr>
        <p:xfrm>
          <a:off x="8631366" y="4652212"/>
          <a:ext cx="3541178" cy="209012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B0E51400-E68A-0629-876A-7B63B75B4EE3}"/>
              </a:ext>
            </a:extLst>
          </p:cNvPr>
          <p:cNvGraphicFramePr>
            <a:graphicFrameLocks/>
          </p:cNvGraphicFramePr>
          <p:nvPr>
            <p:extLst>
              <p:ext uri="{D42A27DB-BD31-4B8C-83A1-F6EECF244321}">
                <p14:modId xmlns:p14="http://schemas.microsoft.com/office/powerpoint/2010/main" val="653808694"/>
              </p:ext>
            </p:extLst>
          </p:nvPr>
        </p:nvGraphicFramePr>
        <p:xfrm>
          <a:off x="2930091" y="5031341"/>
          <a:ext cx="3165909" cy="220578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6758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3378188" y="185195"/>
            <a:ext cx="6562846"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Results/Outputs</a:t>
            </a:r>
            <a:endParaRPr lang="en-GB" sz="2400" dirty="0">
              <a:solidFill>
                <a:srgbClr val="0961AA"/>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2012C1E-04B2-4128-B3C1-DDACB324A3F1}"/>
              </a:ext>
            </a:extLst>
          </p:cNvPr>
          <p:cNvPicPr>
            <a:picLocks noChangeAspect="1"/>
          </p:cNvPicPr>
          <p:nvPr/>
        </p:nvPicPr>
        <p:blipFill rotWithShape="1">
          <a:blip r:embed="rId2"/>
          <a:srcRect l="2975" t="2577" r="4171" b="1966"/>
          <a:stretch/>
        </p:blipFill>
        <p:spPr>
          <a:xfrm>
            <a:off x="1" y="1070042"/>
            <a:ext cx="4922196" cy="3575885"/>
          </a:xfrm>
          <a:prstGeom prst="rect">
            <a:avLst/>
          </a:prstGeom>
        </p:spPr>
      </p:pic>
      <p:pic>
        <p:nvPicPr>
          <p:cNvPr id="4" name="Picture 3">
            <a:extLst>
              <a:ext uri="{FF2B5EF4-FFF2-40B4-BE49-F238E27FC236}">
                <a16:creationId xmlns:a16="http://schemas.microsoft.com/office/drawing/2014/main" id="{300DCC8A-DDC6-4322-A799-93C35E469A8D}"/>
              </a:ext>
            </a:extLst>
          </p:cNvPr>
          <p:cNvPicPr>
            <a:picLocks noChangeAspect="1"/>
          </p:cNvPicPr>
          <p:nvPr/>
        </p:nvPicPr>
        <p:blipFill rotWithShape="1">
          <a:blip r:embed="rId3"/>
          <a:srcRect l="680" r="1815" b="1538"/>
          <a:stretch/>
        </p:blipFill>
        <p:spPr>
          <a:xfrm>
            <a:off x="7188740" y="1040858"/>
            <a:ext cx="5003259" cy="3575885"/>
          </a:xfrm>
          <a:prstGeom prst="rect">
            <a:avLst/>
          </a:prstGeom>
        </p:spPr>
      </p:pic>
      <p:sp>
        <p:nvSpPr>
          <p:cNvPr id="5" name="Rectangle 4">
            <a:extLst>
              <a:ext uri="{FF2B5EF4-FFF2-40B4-BE49-F238E27FC236}">
                <a16:creationId xmlns:a16="http://schemas.microsoft.com/office/drawing/2014/main" id="{42FBC325-9B03-A5FA-F271-B44C4FF3C051}"/>
              </a:ext>
            </a:extLst>
          </p:cNvPr>
          <p:cNvSpPr/>
          <p:nvPr/>
        </p:nvSpPr>
        <p:spPr>
          <a:xfrm>
            <a:off x="3064213" y="5924145"/>
            <a:ext cx="8754893" cy="74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G"/>
          </a:p>
        </p:txBody>
      </p:sp>
      <p:graphicFrame>
        <p:nvGraphicFramePr>
          <p:cNvPr id="6" name="Chart 5">
            <a:extLst>
              <a:ext uri="{FF2B5EF4-FFF2-40B4-BE49-F238E27FC236}">
                <a16:creationId xmlns:a16="http://schemas.microsoft.com/office/drawing/2014/main" id="{67E1020F-9969-4172-A369-F3B91FD3AE9F}"/>
              </a:ext>
            </a:extLst>
          </p:cNvPr>
          <p:cNvGraphicFramePr/>
          <p:nvPr>
            <p:extLst>
              <p:ext uri="{D42A27DB-BD31-4B8C-83A1-F6EECF244321}">
                <p14:modId xmlns:p14="http://schemas.microsoft.com/office/powerpoint/2010/main" val="2906699428"/>
              </p:ext>
            </p:extLst>
          </p:nvPr>
        </p:nvGraphicFramePr>
        <p:xfrm>
          <a:off x="2525950" y="4815192"/>
          <a:ext cx="3505200" cy="19844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2BE47179-C527-7C94-E5F0-D8B4AEA4E83C}"/>
              </a:ext>
            </a:extLst>
          </p:cNvPr>
          <p:cNvGraphicFramePr/>
          <p:nvPr>
            <p:extLst>
              <p:ext uri="{D42A27DB-BD31-4B8C-83A1-F6EECF244321}">
                <p14:modId xmlns:p14="http://schemas.microsoft.com/office/powerpoint/2010/main" val="3354491344"/>
              </p:ext>
            </p:extLst>
          </p:nvPr>
        </p:nvGraphicFramePr>
        <p:xfrm>
          <a:off x="8657615" y="4795736"/>
          <a:ext cx="3505200" cy="19844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Object 8">
            <a:extLst>
              <a:ext uri="{FF2B5EF4-FFF2-40B4-BE49-F238E27FC236}">
                <a16:creationId xmlns:a16="http://schemas.microsoft.com/office/drawing/2014/main" id="{00FF4318-61B8-D8BB-78C2-4DB04D1BB9B1}"/>
              </a:ext>
            </a:extLst>
          </p:cNvPr>
          <p:cNvGraphicFramePr>
            <a:graphicFrameLocks noChangeAspect="1"/>
          </p:cNvGraphicFramePr>
          <p:nvPr>
            <p:extLst>
              <p:ext uri="{D42A27DB-BD31-4B8C-83A1-F6EECF244321}">
                <p14:modId xmlns:p14="http://schemas.microsoft.com/office/powerpoint/2010/main" val="573363855"/>
              </p:ext>
            </p:extLst>
          </p:nvPr>
        </p:nvGraphicFramePr>
        <p:xfrm>
          <a:off x="0" y="5179980"/>
          <a:ext cx="2533697" cy="1517515"/>
        </p:xfrm>
        <a:graphic>
          <a:graphicData uri="http://schemas.openxmlformats.org/presentationml/2006/ole">
            <mc:AlternateContent xmlns:mc="http://schemas.openxmlformats.org/markup-compatibility/2006">
              <mc:Choice xmlns:v="urn:schemas-microsoft-com:vml" Requires="v">
                <p:oleObj name="Worksheet" r:id="rId6" imgW="4247917" imgH="1828592" progId="Excel.Sheet.12">
                  <p:embed/>
                </p:oleObj>
              </mc:Choice>
              <mc:Fallback>
                <p:oleObj name="Worksheet" r:id="rId6" imgW="4247917" imgH="1828592" progId="Excel.Sheet.12">
                  <p:embed/>
                  <p:pic>
                    <p:nvPicPr>
                      <p:cNvPr id="0" name=""/>
                      <p:cNvPicPr/>
                      <p:nvPr/>
                    </p:nvPicPr>
                    <p:blipFill>
                      <a:blip r:embed="rId7"/>
                      <a:stretch>
                        <a:fillRect/>
                      </a:stretch>
                    </p:blipFill>
                    <p:spPr>
                      <a:xfrm>
                        <a:off x="0" y="5179980"/>
                        <a:ext cx="2533697" cy="151751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D2538D9-125E-870F-5AE2-9099A8AC9B47}"/>
              </a:ext>
            </a:extLst>
          </p:cNvPr>
          <p:cNvGraphicFramePr>
            <a:graphicFrameLocks noChangeAspect="1"/>
          </p:cNvGraphicFramePr>
          <p:nvPr>
            <p:extLst>
              <p:ext uri="{D42A27DB-BD31-4B8C-83A1-F6EECF244321}">
                <p14:modId xmlns:p14="http://schemas.microsoft.com/office/powerpoint/2010/main" val="2594078192"/>
              </p:ext>
            </p:extLst>
          </p:nvPr>
        </p:nvGraphicFramePr>
        <p:xfrm>
          <a:off x="6029169" y="5189706"/>
          <a:ext cx="2628446" cy="1468877"/>
        </p:xfrm>
        <a:graphic>
          <a:graphicData uri="http://schemas.openxmlformats.org/presentationml/2006/ole">
            <mc:AlternateContent xmlns:mc="http://schemas.openxmlformats.org/markup-compatibility/2006">
              <mc:Choice xmlns:v="urn:schemas-microsoft-com:vml" Requires="v">
                <p:oleObj name="Worksheet" r:id="rId8" imgW="4247917" imgH="1828592" progId="Excel.Sheet.12">
                  <p:embed/>
                </p:oleObj>
              </mc:Choice>
              <mc:Fallback>
                <p:oleObj name="Worksheet" r:id="rId8" imgW="4247917" imgH="1828592" progId="Excel.Sheet.12">
                  <p:embed/>
                  <p:pic>
                    <p:nvPicPr>
                      <p:cNvPr id="0" name=""/>
                      <p:cNvPicPr/>
                      <p:nvPr/>
                    </p:nvPicPr>
                    <p:blipFill>
                      <a:blip r:embed="rId9"/>
                      <a:stretch>
                        <a:fillRect/>
                      </a:stretch>
                    </p:blipFill>
                    <p:spPr>
                      <a:xfrm>
                        <a:off x="6029169" y="5189706"/>
                        <a:ext cx="2628446" cy="1468877"/>
                      </a:xfrm>
                      <a:prstGeom prst="rect">
                        <a:avLst/>
                      </a:prstGeom>
                    </p:spPr>
                  </p:pic>
                </p:oleObj>
              </mc:Fallback>
            </mc:AlternateContent>
          </a:graphicData>
        </a:graphic>
      </p:graphicFrame>
    </p:spTree>
    <p:extLst>
      <p:ext uri="{BB962C8B-B14F-4D97-AF65-F5344CB8AC3E}">
        <p14:creationId xmlns:p14="http://schemas.microsoft.com/office/powerpoint/2010/main" val="3187945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11D80-BA79-486F-88FD-4F2298257D4E}"/>
              </a:ext>
            </a:extLst>
          </p:cNvPr>
          <p:cNvSpPr txBox="1"/>
          <p:nvPr/>
        </p:nvSpPr>
        <p:spPr>
          <a:xfrm>
            <a:off x="3378188" y="185195"/>
            <a:ext cx="6562846"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Results/Outputs</a:t>
            </a:r>
            <a:endParaRPr lang="en-GB" sz="2400" dirty="0">
              <a:solidFill>
                <a:srgbClr val="0961A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4C9581D-0A84-4DE2-A347-4EFE96619CA0}"/>
              </a:ext>
            </a:extLst>
          </p:cNvPr>
          <p:cNvPicPr>
            <a:picLocks noChangeAspect="1"/>
          </p:cNvPicPr>
          <p:nvPr/>
        </p:nvPicPr>
        <p:blipFill rotWithShape="1">
          <a:blip r:embed="rId2">
            <a:extLst>
              <a:ext uri="{28A0092B-C50C-407E-A947-70E740481C1C}">
                <a14:useLocalDpi xmlns:a14="http://schemas.microsoft.com/office/drawing/2010/main" val="0"/>
              </a:ext>
            </a:extLst>
          </a:blip>
          <a:srcRect l="2241" r="3190"/>
          <a:stretch/>
        </p:blipFill>
        <p:spPr>
          <a:xfrm>
            <a:off x="1" y="1077686"/>
            <a:ext cx="6181974" cy="4622722"/>
          </a:xfrm>
          <a:prstGeom prst="rect">
            <a:avLst/>
          </a:prstGeom>
        </p:spPr>
      </p:pic>
      <p:pic>
        <p:nvPicPr>
          <p:cNvPr id="7" name="Picture 6">
            <a:extLst>
              <a:ext uri="{FF2B5EF4-FFF2-40B4-BE49-F238E27FC236}">
                <a16:creationId xmlns:a16="http://schemas.microsoft.com/office/drawing/2014/main" id="{B5476939-3BBA-4A45-B7F7-C96A498B1BD3}"/>
              </a:ext>
            </a:extLst>
          </p:cNvPr>
          <p:cNvPicPr>
            <a:picLocks noChangeAspect="1"/>
          </p:cNvPicPr>
          <p:nvPr/>
        </p:nvPicPr>
        <p:blipFill rotWithShape="1">
          <a:blip r:embed="rId3">
            <a:extLst>
              <a:ext uri="{28A0092B-C50C-407E-A947-70E740481C1C}">
                <a14:useLocalDpi xmlns:a14="http://schemas.microsoft.com/office/drawing/2010/main" val="0"/>
              </a:ext>
            </a:extLst>
          </a:blip>
          <a:srcRect l="2536" r="2791"/>
          <a:stretch/>
        </p:blipFill>
        <p:spPr>
          <a:xfrm>
            <a:off x="6003209" y="1077686"/>
            <a:ext cx="6188789" cy="4622723"/>
          </a:xfrm>
          <a:prstGeom prst="rect">
            <a:avLst/>
          </a:prstGeom>
        </p:spPr>
      </p:pic>
      <p:sp>
        <p:nvSpPr>
          <p:cNvPr id="3" name="TextBox 2">
            <a:extLst>
              <a:ext uri="{FF2B5EF4-FFF2-40B4-BE49-F238E27FC236}">
                <a16:creationId xmlns:a16="http://schemas.microsoft.com/office/drawing/2014/main" id="{7F75B309-A486-4B3F-2172-2ADDF2B5C1AE}"/>
              </a:ext>
            </a:extLst>
          </p:cNvPr>
          <p:cNvSpPr txBox="1"/>
          <p:nvPr/>
        </p:nvSpPr>
        <p:spPr>
          <a:xfrm>
            <a:off x="0" y="5780314"/>
            <a:ext cx="12191998" cy="307777"/>
          </a:xfrm>
          <a:prstGeom prst="rect">
            <a:avLst/>
          </a:prstGeom>
          <a:noFill/>
        </p:spPr>
        <p:txBody>
          <a:bodyPr wrap="square" rtlCol="0">
            <a:spAutoFit/>
          </a:bodyPr>
          <a:lstStyle/>
          <a:p>
            <a:pPr marL="285750" indent="-285750" algn="just">
              <a:buFont typeface="Arial" panose="020B0604020202020204" pitchFamily="34" charset="0"/>
              <a:buChar char="•"/>
            </a:pPr>
            <a:r>
              <a:rPr lang="en-US" sz="1400" b="1" dirty="0">
                <a:effectLst/>
                <a:latin typeface="Times New Roman" panose="02020603050405020304" pitchFamily="18" charset="0"/>
                <a:cs typeface="Times New Roman" panose="02020603050405020304" pitchFamily="18" charset="0"/>
              </a:rPr>
              <a:t>Positive Advances in LDN drive for Nigeria further advanced with the geospatial evidence of reduction in forest loss between baseline and target epochs.</a:t>
            </a:r>
            <a:endParaRPr lang="en-US"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980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2937753" y="185195"/>
            <a:ext cx="7957226" cy="430887"/>
          </a:xfrm>
          <a:prstGeom prst="rect">
            <a:avLst/>
          </a:prstGeom>
          <a:noFill/>
        </p:spPr>
        <p:txBody>
          <a:bodyPr wrap="square" rtlCol="0">
            <a:spAutoFit/>
          </a:bodyPr>
          <a:lstStyle/>
          <a:p>
            <a:pPr algn="ctr"/>
            <a:r>
              <a:rPr lang="en-US" sz="2200" b="1" dirty="0">
                <a:solidFill>
                  <a:srgbClr val="0961AA"/>
                </a:solidFill>
                <a:latin typeface="Arial" panose="020B0604020202020204" pitchFamily="34" charset="0"/>
                <a:cs typeface="Arial" panose="020B0604020202020204" pitchFamily="34" charset="0"/>
              </a:rPr>
              <a:t>The Nigerian LDN Implementation Model</a:t>
            </a:r>
            <a:r>
              <a:rPr lang="en-GB" sz="2200" b="1" dirty="0">
                <a:solidFill>
                  <a:srgbClr val="0961AA"/>
                </a:solidFill>
                <a:latin typeface="Arial" panose="020B0604020202020204" pitchFamily="34" charset="0"/>
                <a:cs typeface="Arial" panose="020B0604020202020204" pitchFamily="34" charset="0"/>
              </a:rPr>
              <a:t> </a:t>
            </a:r>
            <a:endParaRPr lang="en-GB" sz="2200" dirty="0">
              <a:solidFill>
                <a:srgbClr val="0961A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627A7D-FEC4-6C61-9C06-A6F65145326C}"/>
              </a:ext>
            </a:extLst>
          </p:cNvPr>
          <p:cNvSpPr txBox="1"/>
          <p:nvPr/>
        </p:nvSpPr>
        <p:spPr>
          <a:xfrm>
            <a:off x="281353" y="1029961"/>
            <a:ext cx="11226019" cy="461665"/>
          </a:xfrm>
          <a:prstGeom prst="rect">
            <a:avLst/>
          </a:prstGeom>
          <a:noFill/>
        </p:spPr>
        <p:txBody>
          <a:bodyPr wrap="square" rtlCol="0">
            <a:spAutoFit/>
          </a:bodyPr>
          <a:lstStyle/>
          <a:p>
            <a:pPr algn="ctr"/>
            <a:r>
              <a:rPr lang="en-US" sz="2400" dirty="0">
                <a:effectLst/>
                <a:latin typeface="Times New Roman" panose="02020603050405020304" pitchFamily="18" charset="0"/>
                <a:ea typeface="Calibri" panose="020F0502020204030204" pitchFamily="34" charset="0"/>
              </a:rPr>
              <a:t>Avoid &gt; Reduce &gt; Reverse land degradation: Achieving and Sustaining LDN</a:t>
            </a:r>
            <a:endParaRPr lang="en-GB" sz="3600" dirty="0">
              <a:solidFill>
                <a:srgbClr val="0961AA"/>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D15F4AD-9786-5A71-93BC-BDE88D8995EE}"/>
              </a:ext>
            </a:extLst>
          </p:cNvPr>
          <p:cNvSpPr txBox="1"/>
          <p:nvPr/>
        </p:nvSpPr>
        <p:spPr>
          <a:xfrm>
            <a:off x="250335" y="1671827"/>
            <a:ext cx="6443004" cy="4755148"/>
          </a:xfrm>
          <a:prstGeom prst="rect">
            <a:avLst/>
          </a:prstGeom>
          <a:noFill/>
        </p:spPr>
        <p:txBody>
          <a:bodyPr wrap="square">
            <a:spAutoFit/>
          </a:bodyPr>
          <a:lstStyle/>
          <a:p>
            <a:r>
              <a:rPr lang="en-US" sz="2200" dirty="0">
                <a:effectLst/>
                <a:latin typeface="Times New Roman" panose="02020603050405020304" pitchFamily="18" charset="0"/>
                <a:ea typeface="Calibri" panose="020F0502020204030204" pitchFamily="34" charset="0"/>
              </a:rPr>
              <a:t>This articulates Nigeria’s priorities and policies in planning LDN interventions and implementation:</a:t>
            </a:r>
          </a:p>
          <a:p>
            <a:endParaRPr lang="en-US" sz="1100" dirty="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sz="2200" dirty="0">
                <a:effectLst/>
                <a:latin typeface="Times New Roman" panose="02020603050405020304" pitchFamily="18" charset="0"/>
                <a:ea typeface="Calibri" panose="020F0502020204030204" pitchFamily="34" charset="0"/>
              </a:rPr>
              <a:t>Gre</a:t>
            </a:r>
            <a:r>
              <a:rPr lang="en-US" sz="2200" dirty="0">
                <a:latin typeface="Times New Roman" panose="02020603050405020304" pitchFamily="18" charset="0"/>
                <a:ea typeface="Calibri" panose="020F0502020204030204" pitchFamily="34" charset="0"/>
              </a:rPr>
              <a:t>at Green Wall Initiative. </a:t>
            </a:r>
          </a:p>
          <a:p>
            <a:pPr marL="285750" indent="-285750">
              <a:buFont typeface="Arial" panose="020B0604020202020204" pitchFamily="34" charset="0"/>
              <a:buChar char="•"/>
            </a:pPr>
            <a:endParaRPr lang="en-US" sz="1000" dirty="0">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sz="2200" dirty="0">
                <a:latin typeface="Times New Roman" panose="02020603050405020304" pitchFamily="18" charset="0"/>
                <a:ea typeface="Calibri" panose="020F0502020204030204" pitchFamily="34" charset="0"/>
              </a:rPr>
              <a:t>Multi-Sectoral, technology driven integrated land use planning policies. </a:t>
            </a:r>
          </a:p>
          <a:p>
            <a:pPr marL="285750" indent="-285750">
              <a:buFont typeface="Arial" panose="020B0604020202020204" pitchFamily="34" charset="0"/>
              <a:buChar char="•"/>
            </a:pPr>
            <a:endParaRPr lang="en-US" sz="1200" dirty="0">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n-US" sz="2200" dirty="0">
                <a:latin typeface="Times New Roman" panose="02020603050405020304" pitchFamily="18" charset="0"/>
                <a:ea typeface="Calibri" panose="020F0502020204030204" pitchFamily="34" charset="0"/>
              </a:rPr>
              <a:t>Strong Institutional and Legal framework implementation</a:t>
            </a:r>
            <a:r>
              <a:rPr lang="en-US" sz="2200" dirty="0">
                <a:effectLst/>
                <a:latin typeface="Times New Roman" panose="02020603050405020304" pitchFamily="18" charset="0"/>
                <a:ea typeface="Calibri" panose="020F0502020204030204" pitchFamily="34" charset="0"/>
              </a:rPr>
              <a:t> </a:t>
            </a:r>
          </a:p>
          <a:p>
            <a:pPr marL="285750" indent="-285750">
              <a:buFont typeface="Arial" panose="020B0604020202020204" pitchFamily="34" charset="0"/>
              <a:buChar char="•"/>
            </a:pPr>
            <a:endParaRPr lang="en-US" sz="1400" dirty="0">
              <a:latin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rPr>
              <a:t>Government and Private Sector Intervention Initiatives for building-in resilience and eliminating risk factors</a:t>
            </a:r>
          </a:p>
          <a:p>
            <a:pPr marL="285750" indent="-285750">
              <a:buFont typeface="Arial" panose="020B0604020202020204" pitchFamily="34" charset="0"/>
              <a:buChar char="•"/>
            </a:pPr>
            <a:endParaRPr lang="en-US" sz="1400" dirty="0">
              <a:latin typeface="Times New Roman" panose="02020603050405020304" pitchFamily="18" charset="0"/>
            </a:endParaRPr>
          </a:p>
          <a:p>
            <a:pPr marL="285750" indent="-285750">
              <a:buFont typeface="Arial" panose="020B0604020202020204" pitchFamily="34" charset="0"/>
              <a:buChar char="•"/>
            </a:pPr>
            <a:r>
              <a:rPr lang="en-US" sz="2200" dirty="0">
                <a:latin typeface="Times New Roman" panose="02020603050405020304" pitchFamily="18" charset="0"/>
              </a:rPr>
              <a:t>Continuous Monitoring and Assessment</a:t>
            </a:r>
            <a:endParaRPr lang="en-NG" sz="2200" dirty="0"/>
          </a:p>
        </p:txBody>
      </p:sp>
      <p:pic>
        <p:nvPicPr>
          <p:cNvPr id="8" name="Picture 7">
            <a:extLst>
              <a:ext uri="{FF2B5EF4-FFF2-40B4-BE49-F238E27FC236}">
                <a16:creationId xmlns:a16="http://schemas.microsoft.com/office/drawing/2014/main" id="{8329BB60-263D-7F31-15F1-B8873FFD62BB}"/>
              </a:ext>
            </a:extLst>
          </p:cNvPr>
          <p:cNvPicPr>
            <a:picLocks noChangeAspect="1"/>
          </p:cNvPicPr>
          <p:nvPr/>
        </p:nvPicPr>
        <p:blipFill>
          <a:blip r:embed="rId2"/>
          <a:stretch>
            <a:fillRect/>
          </a:stretch>
        </p:blipFill>
        <p:spPr>
          <a:xfrm>
            <a:off x="8548255" y="3023215"/>
            <a:ext cx="1975571" cy="897619"/>
          </a:xfrm>
          <a:prstGeom prst="rect">
            <a:avLst/>
          </a:prstGeom>
        </p:spPr>
      </p:pic>
      <p:pic>
        <p:nvPicPr>
          <p:cNvPr id="10" name="Picture 9">
            <a:extLst>
              <a:ext uri="{FF2B5EF4-FFF2-40B4-BE49-F238E27FC236}">
                <a16:creationId xmlns:a16="http://schemas.microsoft.com/office/drawing/2014/main" id="{47BDD7E3-AEE6-6E83-1816-D75ABECA0CC1}"/>
              </a:ext>
            </a:extLst>
          </p:cNvPr>
          <p:cNvPicPr>
            <a:picLocks noChangeAspect="1"/>
          </p:cNvPicPr>
          <p:nvPr/>
        </p:nvPicPr>
        <p:blipFill>
          <a:blip r:embed="rId3"/>
          <a:stretch>
            <a:fillRect/>
          </a:stretch>
        </p:blipFill>
        <p:spPr>
          <a:xfrm>
            <a:off x="8548255" y="1982907"/>
            <a:ext cx="1975571" cy="1026453"/>
          </a:xfrm>
          <a:prstGeom prst="rect">
            <a:avLst/>
          </a:prstGeom>
        </p:spPr>
      </p:pic>
      <p:pic>
        <p:nvPicPr>
          <p:cNvPr id="12" name="Picture 11">
            <a:extLst>
              <a:ext uri="{FF2B5EF4-FFF2-40B4-BE49-F238E27FC236}">
                <a16:creationId xmlns:a16="http://schemas.microsoft.com/office/drawing/2014/main" id="{B380C217-2F2E-87E8-8415-D6E032EEC769}"/>
              </a:ext>
            </a:extLst>
          </p:cNvPr>
          <p:cNvPicPr>
            <a:picLocks noChangeAspect="1"/>
          </p:cNvPicPr>
          <p:nvPr/>
        </p:nvPicPr>
        <p:blipFill>
          <a:blip r:embed="rId4"/>
          <a:stretch>
            <a:fillRect/>
          </a:stretch>
        </p:blipFill>
        <p:spPr>
          <a:xfrm>
            <a:off x="8492835" y="3920834"/>
            <a:ext cx="2092035" cy="678874"/>
          </a:xfrm>
          <a:prstGeom prst="rect">
            <a:avLst/>
          </a:prstGeom>
        </p:spPr>
      </p:pic>
      <p:pic>
        <p:nvPicPr>
          <p:cNvPr id="14" name="Picture 13">
            <a:extLst>
              <a:ext uri="{FF2B5EF4-FFF2-40B4-BE49-F238E27FC236}">
                <a16:creationId xmlns:a16="http://schemas.microsoft.com/office/drawing/2014/main" id="{203C8B8B-B339-5823-4C0A-FD8A7E1F0DBA}"/>
              </a:ext>
            </a:extLst>
          </p:cNvPr>
          <p:cNvPicPr>
            <a:picLocks noChangeAspect="1"/>
          </p:cNvPicPr>
          <p:nvPr/>
        </p:nvPicPr>
        <p:blipFill>
          <a:blip r:embed="rId5"/>
          <a:stretch>
            <a:fillRect/>
          </a:stretch>
        </p:blipFill>
        <p:spPr>
          <a:xfrm>
            <a:off x="8548255" y="4585854"/>
            <a:ext cx="1975571" cy="809184"/>
          </a:xfrm>
          <a:prstGeom prst="rect">
            <a:avLst/>
          </a:prstGeom>
        </p:spPr>
      </p:pic>
      <p:pic>
        <p:nvPicPr>
          <p:cNvPr id="18" name="Picture 17">
            <a:extLst>
              <a:ext uri="{FF2B5EF4-FFF2-40B4-BE49-F238E27FC236}">
                <a16:creationId xmlns:a16="http://schemas.microsoft.com/office/drawing/2014/main" id="{8F8C94AD-CC82-545C-4882-64B410C2D176}"/>
              </a:ext>
            </a:extLst>
          </p:cNvPr>
          <p:cNvPicPr>
            <a:picLocks noChangeAspect="1"/>
          </p:cNvPicPr>
          <p:nvPr/>
        </p:nvPicPr>
        <p:blipFill>
          <a:blip r:embed="rId6"/>
          <a:stretch>
            <a:fillRect/>
          </a:stretch>
        </p:blipFill>
        <p:spPr>
          <a:xfrm>
            <a:off x="8601723" y="5390942"/>
            <a:ext cx="1922103" cy="809184"/>
          </a:xfrm>
          <a:prstGeom prst="rect">
            <a:avLst/>
          </a:prstGeom>
        </p:spPr>
      </p:pic>
    </p:spTree>
    <p:extLst>
      <p:ext uri="{BB962C8B-B14F-4D97-AF65-F5344CB8AC3E}">
        <p14:creationId xmlns:p14="http://schemas.microsoft.com/office/powerpoint/2010/main" val="1717043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9332C0-D0F3-B442-9094-C58A4AC81CBD}"/>
              </a:ext>
            </a:extLst>
          </p:cNvPr>
          <p:cNvSpPr txBox="1"/>
          <p:nvPr/>
        </p:nvSpPr>
        <p:spPr>
          <a:xfrm>
            <a:off x="3378188" y="185195"/>
            <a:ext cx="6562846"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Conclusion</a:t>
            </a:r>
          </a:p>
        </p:txBody>
      </p:sp>
      <p:sp>
        <p:nvSpPr>
          <p:cNvPr id="5" name="TextBox 4">
            <a:extLst>
              <a:ext uri="{FF2B5EF4-FFF2-40B4-BE49-F238E27FC236}">
                <a16:creationId xmlns:a16="http://schemas.microsoft.com/office/drawing/2014/main" id="{AA2BD5E3-D816-4948-E662-A283E4CB6A40}"/>
              </a:ext>
            </a:extLst>
          </p:cNvPr>
          <p:cNvSpPr txBox="1"/>
          <p:nvPr/>
        </p:nvSpPr>
        <p:spPr>
          <a:xfrm>
            <a:off x="55420" y="1076189"/>
            <a:ext cx="12095018" cy="511531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approaches to the assessment and monitoring of land degradation and desertification have gone beyond subjective review studies. The </a:t>
            </a:r>
            <a:r>
              <a:rPr lang="en-US" sz="2000" b="0" i="0" u="none" strike="noStrike" baseline="0" dirty="0">
                <a:latin typeface="Times New Roman" panose="02020603050405020304" pitchFamily="18" charset="0"/>
                <a:cs typeface="Times New Roman" panose="02020603050405020304" pitchFamily="18" charset="0"/>
              </a:rPr>
              <a:t>adapted methodology extends the </a:t>
            </a:r>
            <a:r>
              <a:rPr lang="en-US" sz="2000" b="0" i="0" u="none" strike="noStrike" baseline="0" dirty="0" err="1">
                <a:latin typeface="Times New Roman" panose="02020603050405020304" pitchFamily="18" charset="0"/>
                <a:cs typeface="Times New Roman" panose="02020603050405020304" pitchFamily="18" charset="0"/>
              </a:rPr>
              <a:t>Trends.Earth</a:t>
            </a:r>
            <a:r>
              <a:rPr lang="en-US" sz="2000" b="0" i="0" u="none" strike="noStrike" baseline="0" dirty="0">
                <a:latin typeface="Times New Roman" panose="02020603050405020304" pitchFamily="18" charset="0"/>
                <a:cs typeface="Times New Roman" panose="02020603050405020304" pitchFamily="18" charset="0"/>
              </a:rPr>
              <a:t> approach by implementing it in an Earth Observations Data Cube environment which is geospatially driven. </a:t>
            </a:r>
          </a:p>
          <a:p>
            <a:pPr marL="285750" indent="-285750" algn="just">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2000" b="0" i="0" u="none" strike="noStrike" baseline="0" dirty="0">
                <a:latin typeface="Times New Roman" panose="02020603050405020304" pitchFamily="18" charset="0"/>
                <a:cs typeface="Times New Roman" panose="02020603050405020304" pitchFamily="18" charset="0"/>
              </a:rPr>
              <a:t>It has enabled a nation-wide independent comprehensive assessment of the state of the natural ecosystem and its dynamics using standardized indices. This can compliment national data sources or substitute for same in the absence of national data given its robustness and automated approach. </a:t>
            </a:r>
          </a:p>
          <a:p>
            <a:pPr marL="285750" indent="-285750" algn="just">
              <a:lnSpc>
                <a:spcPct val="150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sz="2000" b="0" i="0" u="none" strike="noStrike" baseline="0" dirty="0">
                <a:latin typeface="Times New Roman" panose="02020603050405020304" pitchFamily="18" charset="0"/>
                <a:cs typeface="Times New Roman" panose="02020603050405020304" pitchFamily="18" charset="0"/>
              </a:rPr>
              <a:t>The underlying drivers of land degradation in Nigeria are highlighted and a comparative assessment of the critical indicators of Land cover, Land productivity and Soil organic carbon show a steady improvement and positive advance towards the attainment of Land degradation neutrality in the country. </a:t>
            </a:r>
            <a:endParaRPr lang="en-NG"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537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9332C0-D0F3-B442-9094-C58A4AC81CBD}"/>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Conclusion</a:t>
            </a:r>
          </a:p>
        </p:txBody>
      </p:sp>
      <p:sp>
        <p:nvSpPr>
          <p:cNvPr id="5" name="TextBox 4">
            <a:extLst>
              <a:ext uri="{FF2B5EF4-FFF2-40B4-BE49-F238E27FC236}">
                <a16:creationId xmlns:a16="http://schemas.microsoft.com/office/drawing/2014/main" id="{AA2BD5E3-D816-4948-E662-A283E4CB6A40}"/>
              </a:ext>
            </a:extLst>
          </p:cNvPr>
          <p:cNvSpPr txBox="1"/>
          <p:nvPr/>
        </p:nvSpPr>
        <p:spPr>
          <a:xfrm>
            <a:off x="55420" y="1076189"/>
            <a:ext cx="12095018" cy="460202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measures put in place to achieve and maintain LDN are effective and classed as sustainable / replicable for other nations. </a:t>
            </a:r>
          </a:p>
          <a:p>
            <a:pPr marL="342900" indent="-342900" algn="just">
              <a:lnSpc>
                <a:spcPct val="150000"/>
              </a:lnSpc>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degradation state of land in the country has been on the decline or remained stable from 2015 to 2020 as shown in the results </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implying no net loss of the land-based natural capital relative to the reference / baseline state of 2001 – 2014 considered for current research. </a:t>
            </a:r>
          </a:p>
          <a:p>
            <a:pPr marL="342900" indent="-342900" algn="just">
              <a:lnSpc>
                <a:spcPct val="150000"/>
              </a:lnSpc>
              <a:buFont typeface="Arial" panose="020B0604020202020204" pitchFamily="34" charset="0"/>
              <a:buChar char="•"/>
            </a:pP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This puts the country on the path to achieving the SDG Indicator 15.3.1 amounting to progress towards the attaining the UNCCD objectives</a:t>
            </a:r>
            <a:endParaRPr lang="en-NG"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646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75563-CA1D-AFB5-28D7-4E86250E3104}"/>
              </a:ext>
            </a:extLst>
          </p:cNvPr>
          <p:cNvSpPr txBox="1"/>
          <p:nvPr/>
        </p:nvSpPr>
        <p:spPr>
          <a:xfrm>
            <a:off x="1644856" y="332339"/>
            <a:ext cx="10827962"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Expected/proposed application areas of the research</a:t>
            </a:r>
            <a:endParaRPr lang="en-GB" sz="2400" dirty="0">
              <a:solidFill>
                <a:srgbClr val="0961AA"/>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C0701EF-FAA8-E444-D12C-62267D53DF06}"/>
              </a:ext>
            </a:extLst>
          </p:cNvPr>
          <p:cNvSpPr txBox="1"/>
          <p:nvPr/>
        </p:nvSpPr>
        <p:spPr>
          <a:xfrm>
            <a:off x="202491" y="959811"/>
            <a:ext cx="11787017" cy="544405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Data management, as the country does not have reliable data available at national level to define the LDN baseline and to set LDN targets.</a:t>
            </a:r>
          </a:p>
          <a:p>
            <a:pPr marL="342900" indent="-342900" algn="just">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Scientific knowledge-base to guide the countries effort to join and commit to the African Forest Landscape Restoration Initiative (AFR100). </a:t>
            </a:r>
          </a:p>
          <a:p>
            <a:pPr marL="342900" indent="-342900" algn="just">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Geospatial model for continuous, seamless and automated monitoring and assessment. </a:t>
            </a:r>
          </a:p>
          <a:p>
            <a:pPr marL="342900" indent="-342900" algn="just">
              <a:lnSpc>
                <a:spcPct val="150000"/>
              </a:lnSpc>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Enhancing g</a:t>
            </a:r>
            <a:r>
              <a:rPr lang="en-US" dirty="0">
                <a:latin typeface="Times New Roman" panose="02020603050405020304" pitchFamily="18" charset="0"/>
                <a:cs typeface="Times New Roman" panose="02020603050405020304" pitchFamily="18" charset="0"/>
              </a:rPr>
              <a:t>overnment and Private Sector Intervention Initiatives for building-in resilience and eliminating identified LD risk factors</a:t>
            </a:r>
          </a:p>
          <a:p>
            <a:pPr marL="342900" indent="-342900" algn="just">
              <a:lnSpc>
                <a:spcPct val="150000"/>
              </a:lnSpc>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Knowledge base for driving Multi-Sectoral, technology driven integrated land use planning policies and guiding Institutional and Legal framework implementation.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9784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C97E5E7-0255-FFAE-24E3-B0BA51A457B5}"/>
              </a:ext>
            </a:extLst>
          </p:cNvPr>
          <p:cNvSpPr txBox="1">
            <a:spLocks/>
          </p:cNvSpPr>
          <p:nvPr/>
        </p:nvSpPr>
        <p:spPr>
          <a:xfrm>
            <a:off x="0" y="1071995"/>
            <a:ext cx="12192000" cy="5019316"/>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20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Introduction/Background</a:t>
            </a:r>
          </a:p>
          <a:p>
            <a:pPr marL="914400" lvl="1" indent="-457200">
              <a:lnSpc>
                <a:spcPct val="20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Statement of the problem</a:t>
            </a:r>
          </a:p>
          <a:p>
            <a:pPr marL="914400" lvl="1" indent="-457200">
              <a:lnSpc>
                <a:spcPct val="20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Objectives</a:t>
            </a:r>
          </a:p>
          <a:p>
            <a:pPr marL="914400" lvl="1" indent="-457200">
              <a:lnSpc>
                <a:spcPct val="20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Methodology/Implementation Plan/Activities</a:t>
            </a:r>
          </a:p>
          <a:p>
            <a:pPr marL="914400" lvl="1" indent="-457200">
              <a:lnSpc>
                <a:spcPct val="20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Final/Preliminary Results/Outputs </a:t>
            </a:r>
          </a:p>
          <a:p>
            <a:pPr marL="914400" lvl="1" indent="-457200">
              <a:lnSpc>
                <a:spcPct val="20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Conclusion/Expected outcomes</a:t>
            </a:r>
          </a:p>
          <a:p>
            <a:pPr marL="914400" lvl="1" indent="-457200">
              <a:lnSpc>
                <a:spcPct val="20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Expected/Proposed Application Areas</a:t>
            </a:r>
          </a:p>
          <a:p>
            <a:pPr marL="914400" lvl="1" indent="-457200">
              <a:lnSpc>
                <a:spcPct val="20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Stakeholders and Users</a:t>
            </a:r>
          </a:p>
        </p:txBody>
      </p:sp>
      <p:sp>
        <p:nvSpPr>
          <p:cNvPr id="5" name="TextBox 4">
            <a:extLst>
              <a:ext uri="{FF2B5EF4-FFF2-40B4-BE49-F238E27FC236}">
                <a16:creationId xmlns:a16="http://schemas.microsoft.com/office/drawing/2014/main" id="{C9040CB7-4651-C882-FE0E-F627B348F6B3}"/>
              </a:ext>
            </a:extLst>
          </p:cNvPr>
          <p:cNvSpPr txBox="1"/>
          <p:nvPr/>
        </p:nvSpPr>
        <p:spPr>
          <a:xfrm>
            <a:off x="4200712" y="312516"/>
            <a:ext cx="4444678"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Outline</a:t>
            </a:r>
            <a:endParaRPr lang="en-US" sz="2800" dirty="0">
              <a:solidFill>
                <a:srgbClr val="0961AA"/>
              </a:solidFill>
            </a:endParaRPr>
          </a:p>
        </p:txBody>
      </p:sp>
    </p:spTree>
    <p:extLst>
      <p:ext uri="{BB962C8B-B14F-4D97-AF65-F5344CB8AC3E}">
        <p14:creationId xmlns:p14="http://schemas.microsoft.com/office/powerpoint/2010/main" val="38399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623276" y="291521"/>
            <a:ext cx="8370116" cy="461665"/>
          </a:xfrm>
          <a:prstGeom prst="rect">
            <a:avLst/>
          </a:prstGeom>
          <a:noFill/>
        </p:spPr>
        <p:txBody>
          <a:bodyPr wrap="square" rtlCol="0">
            <a:spAutoFit/>
          </a:bodyPr>
          <a:lstStyle/>
          <a:p>
            <a:pPr algn="ctr"/>
            <a:r>
              <a:rPr lang="en-GB" sz="2400" b="1" dirty="0">
                <a:solidFill>
                  <a:srgbClr val="0961AA"/>
                </a:solidFill>
                <a:latin typeface="Arial" panose="020B0604020202020204" pitchFamily="34" charset="0"/>
                <a:cs typeface="Arial" panose="020B0604020202020204" pitchFamily="34" charset="0"/>
              </a:rPr>
              <a:t>Collaborators, Stakeholders and Users</a:t>
            </a:r>
            <a:endParaRPr lang="en-GB" sz="2400" dirty="0">
              <a:solidFill>
                <a:srgbClr val="0961AA"/>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CBB6034-97F6-C271-FCAE-AAFFC6DB967B}"/>
              </a:ext>
            </a:extLst>
          </p:cNvPr>
          <p:cNvSpPr txBox="1"/>
          <p:nvPr/>
        </p:nvSpPr>
        <p:spPr>
          <a:xfrm>
            <a:off x="126023" y="1083605"/>
            <a:ext cx="11919439" cy="5324535"/>
          </a:xfrm>
          <a:prstGeom prst="rect">
            <a:avLst/>
          </a:prstGeom>
          <a:noFill/>
        </p:spPr>
        <p:txBody>
          <a:bodyPr wrap="square">
            <a:spAutoFit/>
          </a:bodyPr>
          <a:lstStyle/>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Office of the President on the Sustainable Development Goals (SDG);</a:t>
            </a:r>
          </a:p>
          <a:p>
            <a:pPr marL="285750" indent="-28575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Ministries of Agriculture, Environment, Forestry, Mining, Transportation, Urban Development, Land Resources, Power, Works and Housing, and the National Bureau of Statistics and National Planning etc., at both State and National levels</a:t>
            </a:r>
          </a:p>
          <a:p>
            <a:pPr marL="285750" indent="-28575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Specific agencies and departments like the Department of Drought and Desertification, the Federal Department of Forestry, the Climate Change Agency, the Department of Erosion and Flood Control.</a:t>
            </a:r>
          </a:p>
          <a:p>
            <a:pPr marL="285750" indent="-28575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Universities and other research institutions involved in Land Management and Agriculture, etc. </a:t>
            </a:r>
          </a:p>
          <a:p>
            <a:pPr marL="285750" indent="-28575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Major International and Development partners such as UNDP, World Bank, FAO, IFAD, JICA;  </a:t>
            </a:r>
          </a:p>
          <a:p>
            <a:pPr marL="285750" indent="-28575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National Assembly, Security agencies, International and Local NGOs were included and leveraged for effective implementation of LDN in Nigeria </a:t>
            </a:r>
          </a:p>
          <a:p>
            <a:pPr marL="285750" indent="-285750"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Private Sector Businesses and Investors</a:t>
            </a:r>
            <a:endParaRPr lang="en-NG"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469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ACA0DC-5026-A205-1F70-2A676ECFE1F2}"/>
              </a:ext>
            </a:extLst>
          </p:cNvPr>
          <p:cNvSpPr txBox="1"/>
          <p:nvPr/>
        </p:nvSpPr>
        <p:spPr>
          <a:xfrm>
            <a:off x="1115786" y="3064328"/>
            <a:ext cx="9584871" cy="3134961"/>
          </a:xfrm>
          <a:prstGeom prst="rect">
            <a:avLst/>
          </a:prstGeom>
          <a:noFill/>
        </p:spPr>
        <p:txBody>
          <a:bodyPr wrap="square" rtlCol="0">
            <a:spAutoFit/>
          </a:bodyPr>
          <a:lstStyle/>
          <a:p>
            <a:pPr marL="514350" indent="-514350" algn="ctr" fontAlgn="base">
              <a:lnSpc>
                <a:spcPct val="150000"/>
              </a:lnSpc>
              <a:spcBef>
                <a:spcPct val="0"/>
              </a:spcBef>
              <a:spcAft>
                <a:spcPct val="0"/>
              </a:spcAft>
              <a:defRPr/>
            </a:pPr>
            <a:endParaRPr lang="en-GB" sz="4000" b="1" baseline="30000" dirty="0">
              <a:latin typeface="Droid Sans" pitchFamily="34" charset="0"/>
              <a:cs typeface="Droid Sans" pitchFamily="34" charset="0"/>
            </a:endParaRPr>
          </a:p>
          <a:p>
            <a:pPr marL="514350" indent="-514350" algn="ctr" fontAlgn="base">
              <a:lnSpc>
                <a:spcPct val="150000"/>
              </a:lnSpc>
              <a:spcBef>
                <a:spcPct val="0"/>
              </a:spcBef>
              <a:spcAft>
                <a:spcPct val="0"/>
              </a:spcAft>
              <a:defRPr/>
            </a:pPr>
            <a:endParaRPr lang="en-GB" sz="4000" b="1" baseline="30000" dirty="0">
              <a:latin typeface="Droid Sans" pitchFamily="34" charset="0"/>
              <a:cs typeface="Droid Sans" pitchFamily="34" charset="0"/>
            </a:endParaRPr>
          </a:p>
          <a:p>
            <a:pPr marL="514350" indent="-514350" algn="ctr" fontAlgn="base">
              <a:lnSpc>
                <a:spcPct val="150000"/>
              </a:lnSpc>
              <a:spcBef>
                <a:spcPct val="0"/>
              </a:spcBef>
              <a:spcAft>
                <a:spcPct val="0"/>
              </a:spcAft>
              <a:defRPr/>
            </a:pPr>
            <a:endParaRPr lang="en-GB" sz="2400" b="1" baseline="30000" dirty="0">
              <a:latin typeface="Droid Sans" pitchFamily="34" charset="0"/>
              <a:cs typeface="Droid Sans" pitchFamily="34" charset="0"/>
            </a:endParaRPr>
          </a:p>
          <a:p>
            <a:pPr marL="514350" indent="-514350" algn="ctr" fontAlgn="base">
              <a:lnSpc>
                <a:spcPct val="150000"/>
              </a:lnSpc>
              <a:spcBef>
                <a:spcPct val="0"/>
              </a:spcBef>
              <a:spcAft>
                <a:spcPct val="0"/>
              </a:spcAft>
              <a:defRPr/>
            </a:pPr>
            <a:r>
              <a:rPr lang="en-GB" sz="1400" b="1" baseline="30000" dirty="0">
                <a:latin typeface="Droid Sans" pitchFamily="34" charset="0"/>
                <a:cs typeface="Droid Sans" pitchFamily="34" charset="0"/>
              </a:rPr>
              <a:t>Author Name1: Dr. Matthew Adepoju</a:t>
            </a:r>
          </a:p>
          <a:p>
            <a:pPr marL="514350" indent="-514350" algn="ctr" fontAlgn="base">
              <a:lnSpc>
                <a:spcPct val="150000"/>
              </a:lnSpc>
              <a:spcBef>
                <a:spcPct val="0"/>
              </a:spcBef>
              <a:spcAft>
                <a:spcPct val="0"/>
              </a:spcAft>
              <a:defRPr/>
            </a:pPr>
            <a:endParaRPr lang="en-GB" sz="1200" b="1" baseline="30000" dirty="0">
              <a:latin typeface="Droid Sans" pitchFamily="34" charset="0"/>
              <a:cs typeface="Droid Sans" pitchFamily="34" charset="0"/>
            </a:endParaRPr>
          </a:p>
          <a:p>
            <a:pPr marL="514350" indent="-514350" fontAlgn="base">
              <a:lnSpc>
                <a:spcPct val="150000"/>
              </a:lnSpc>
              <a:spcBef>
                <a:spcPct val="0"/>
              </a:spcBef>
              <a:spcAft>
                <a:spcPct val="0"/>
              </a:spcAft>
              <a:defRPr/>
            </a:pPr>
            <a:r>
              <a:rPr lang="en-GB" sz="1200" b="1" dirty="0">
                <a:latin typeface="Droid Sans" pitchFamily="34" charset="0"/>
                <a:cs typeface="Droid Sans" pitchFamily="34" charset="0"/>
              </a:rPr>
              <a:t>Co-Author</a:t>
            </a:r>
            <a:r>
              <a:rPr lang="en-GB" sz="1200" b="1" baseline="30000" dirty="0">
                <a:latin typeface="Droid Sans" pitchFamily="34" charset="0"/>
                <a:cs typeface="Droid Sans" pitchFamily="34" charset="0"/>
              </a:rPr>
              <a:t>1</a:t>
            </a:r>
            <a:r>
              <a:rPr lang="en-GB" sz="1200" b="1" dirty="0">
                <a:latin typeface="Droid Sans" pitchFamily="34" charset="0"/>
                <a:cs typeface="Droid Sans" pitchFamily="34" charset="0"/>
              </a:rPr>
              <a:t>; Chiemeka  </a:t>
            </a:r>
            <a:r>
              <a:rPr lang="en-GB" sz="1200" b="1" dirty="0" err="1">
                <a:latin typeface="Droid Sans" pitchFamily="34" charset="0"/>
                <a:cs typeface="Droid Sans" pitchFamily="34" charset="0"/>
              </a:rPr>
              <a:t>Nsofor</a:t>
            </a:r>
            <a:r>
              <a:rPr lang="en-GB" sz="1200" b="1" dirty="0">
                <a:latin typeface="Droid Sans" pitchFamily="34" charset="0"/>
                <a:cs typeface="Droid Sans" pitchFamily="34" charset="0"/>
              </a:rPr>
              <a:t> </a:t>
            </a:r>
            <a:r>
              <a:rPr lang="en-GB" sz="1200" b="1" baseline="30000" dirty="0">
                <a:latin typeface="Droid Sans" pitchFamily="34" charset="0"/>
                <a:cs typeface="Droid Sans" pitchFamily="34" charset="0"/>
              </a:rPr>
              <a:t>                                                                                                                                                                          </a:t>
            </a:r>
            <a:r>
              <a:rPr lang="en-GB" sz="1200" b="1" dirty="0">
                <a:latin typeface="Droid Sans" pitchFamily="34" charset="0"/>
                <a:cs typeface="Droid Sans" pitchFamily="34" charset="0"/>
              </a:rPr>
              <a:t>Co-Author</a:t>
            </a:r>
            <a:r>
              <a:rPr lang="en-GB" sz="1200" b="1" baseline="30000" dirty="0">
                <a:latin typeface="Droid Sans" pitchFamily="34" charset="0"/>
                <a:cs typeface="Droid Sans" pitchFamily="34" charset="0"/>
              </a:rPr>
              <a:t>1</a:t>
            </a:r>
            <a:r>
              <a:rPr lang="en-GB" sz="1200" b="1" dirty="0">
                <a:latin typeface="Droid Sans" pitchFamily="34" charset="0"/>
                <a:cs typeface="Droid Sans" pitchFamily="34" charset="0"/>
              </a:rPr>
              <a:t>; Halima O. Idris </a:t>
            </a:r>
          </a:p>
          <a:p>
            <a:pPr marL="514350" indent="-514350" algn="ctr" fontAlgn="base">
              <a:lnSpc>
                <a:spcPct val="150000"/>
              </a:lnSpc>
              <a:spcBef>
                <a:spcPct val="0"/>
              </a:spcBef>
              <a:spcAft>
                <a:spcPct val="0"/>
              </a:spcAft>
              <a:defRPr/>
            </a:pPr>
            <a:r>
              <a:rPr lang="en-GB" sz="1200" dirty="0">
                <a:latin typeface="Century Gothic" panose="020B0502020202020204" pitchFamily="34" charset="0"/>
                <a:cs typeface="Droid Sans" pitchFamily="34" charset="0"/>
              </a:rPr>
              <a:t>(1) Affiliation, Country: Department of Strategic Space Applications, National Space Research &amp; Development Agency, NASRDA HQ, Abuja, Nigeria. </a:t>
            </a:r>
          </a:p>
          <a:p>
            <a:pPr marL="514350" indent="-514350" algn="ctr" fontAlgn="base">
              <a:lnSpc>
                <a:spcPct val="150000"/>
              </a:lnSpc>
              <a:spcBef>
                <a:spcPct val="0"/>
              </a:spcBef>
              <a:spcAft>
                <a:spcPct val="0"/>
              </a:spcAft>
              <a:defRPr/>
            </a:pPr>
            <a:r>
              <a:rPr lang="en-GB" sz="1050" b="1" dirty="0">
                <a:latin typeface="Century Gothic" panose="020B0502020202020204" pitchFamily="34" charset="0"/>
                <a:cs typeface="Droid Sans" pitchFamily="34" charset="0"/>
              </a:rPr>
              <a:t>Contact email address: </a:t>
            </a:r>
            <a:r>
              <a:rPr lang="en-GB" sz="1050" b="1" dirty="0">
                <a:latin typeface="Century Gothic" panose="020B0502020202020204" pitchFamily="34" charset="0"/>
                <a:cs typeface="Droid Sans" pitchFamily="34" charset="0"/>
                <a:hlinkClick r:id="rId2"/>
              </a:rPr>
              <a:t>matthew.adepoju@nasrda.gov.ng</a:t>
            </a:r>
            <a:r>
              <a:rPr lang="en-GB" sz="1050" b="1" dirty="0">
                <a:latin typeface="Century Gothic" panose="020B0502020202020204" pitchFamily="34" charset="0"/>
                <a:cs typeface="Droid Sans" pitchFamily="34" charset="0"/>
              </a:rPr>
              <a:t> </a:t>
            </a:r>
          </a:p>
        </p:txBody>
      </p:sp>
      <p:sp>
        <p:nvSpPr>
          <p:cNvPr id="7" name="TextBox 6">
            <a:extLst>
              <a:ext uri="{FF2B5EF4-FFF2-40B4-BE49-F238E27FC236}">
                <a16:creationId xmlns:a16="http://schemas.microsoft.com/office/drawing/2014/main" id="{0F416374-6B5B-F980-72A5-FAA2DE58BD54}"/>
              </a:ext>
            </a:extLst>
          </p:cNvPr>
          <p:cNvSpPr txBox="1"/>
          <p:nvPr/>
        </p:nvSpPr>
        <p:spPr>
          <a:xfrm>
            <a:off x="4789638" y="243260"/>
            <a:ext cx="5212377" cy="461665"/>
          </a:xfrm>
          <a:prstGeom prst="rect">
            <a:avLst/>
          </a:prstGeom>
          <a:noFill/>
        </p:spPr>
        <p:txBody>
          <a:bodyPr wrap="square" rtlCol="0">
            <a:spAutoFit/>
          </a:bodyPr>
          <a:lstStyle/>
          <a:p>
            <a:r>
              <a:rPr lang="en-GB" sz="2400" b="1" dirty="0">
                <a:solidFill>
                  <a:schemeClr val="accent1"/>
                </a:solidFill>
                <a:latin typeface="Arial" panose="020B0604020202020204" pitchFamily="34" charset="0"/>
                <a:cs typeface="Arial" panose="020B0604020202020204" pitchFamily="34" charset="0"/>
              </a:rPr>
              <a:t>Acknowledgement</a:t>
            </a:r>
            <a:endParaRPr lang="en-US" sz="2400" dirty="0">
              <a:solidFill>
                <a:schemeClr val="accent1"/>
              </a:solidFill>
            </a:endParaRPr>
          </a:p>
        </p:txBody>
      </p:sp>
      <p:pic>
        <p:nvPicPr>
          <p:cNvPr id="4" name="Picture 3">
            <a:extLst>
              <a:ext uri="{FF2B5EF4-FFF2-40B4-BE49-F238E27FC236}">
                <a16:creationId xmlns:a16="http://schemas.microsoft.com/office/drawing/2014/main" id="{34465382-B0E3-40E2-BE27-A3A72C057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972" y="3714345"/>
            <a:ext cx="1173739" cy="1237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0AF87919-CB75-60DE-DE5D-500D5EE2E664}"/>
              </a:ext>
            </a:extLst>
          </p:cNvPr>
          <p:cNvPicPr>
            <a:picLocks noChangeAspect="1"/>
          </p:cNvPicPr>
          <p:nvPr/>
        </p:nvPicPr>
        <p:blipFill rotWithShape="1">
          <a:blip r:embed="rId4">
            <a:extLst>
              <a:ext uri="{28A0092B-C50C-407E-A947-70E740481C1C}">
                <a14:useLocalDpi xmlns:a14="http://schemas.microsoft.com/office/drawing/2010/main" val="0"/>
              </a:ext>
            </a:extLst>
          </a:blip>
          <a:srcRect l="6839" t="2638" r="19098" b="29899"/>
          <a:stretch/>
        </p:blipFill>
        <p:spPr>
          <a:xfrm>
            <a:off x="8665492" y="3657434"/>
            <a:ext cx="1173739" cy="13515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F4A87CC7-F94C-C796-3496-C713B17A47A8}"/>
              </a:ext>
            </a:extLst>
          </p:cNvPr>
          <p:cNvPicPr>
            <a:picLocks noChangeAspect="1"/>
          </p:cNvPicPr>
          <p:nvPr/>
        </p:nvPicPr>
        <p:blipFill rotWithShape="1">
          <a:blip r:embed="rId5">
            <a:extLst>
              <a:ext uri="{28A0092B-C50C-407E-A947-70E740481C1C}">
                <a14:useLocalDpi xmlns:a14="http://schemas.microsoft.com/office/drawing/2010/main" val="0"/>
              </a:ext>
            </a:extLst>
          </a:blip>
          <a:srcRect l="4433" t="1819" r="6670" b="3547"/>
          <a:stretch/>
        </p:blipFill>
        <p:spPr>
          <a:xfrm>
            <a:off x="5321351" y="3124190"/>
            <a:ext cx="1173739" cy="15076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40D3C2DF-95D1-4C6E-7B47-418820DF099B}"/>
              </a:ext>
            </a:extLst>
          </p:cNvPr>
          <p:cNvPicPr>
            <a:picLocks noChangeAspect="1"/>
          </p:cNvPicPr>
          <p:nvPr/>
        </p:nvPicPr>
        <p:blipFill>
          <a:blip r:embed="rId6"/>
          <a:stretch>
            <a:fillRect/>
          </a:stretch>
        </p:blipFill>
        <p:spPr>
          <a:xfrm>
            <a:off x="1254765" y="5796360"/>
            <a:ext cx="1214938" cy="105294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B960D463-B291-6D11-C573-4E6B376A65D0}"/>
              </a:ext>
            </a:extLst>
          </p:cNvPr>
          <p:cNvSpPr txBox="1"/>
          <p:nvPr/>
        </p:nvSpPr>
        <p:spPr>
          <a:xfrm>
            <a:off x="4517571" y="1431472"/>
            <a:ext cx="2688771" cy="1477328"/>
          </a:xfrm>
          <a:prstGeom prst="rect">
            <a:avLst/>
          </a:prstGeom>
          <a:solidFill>
            <a:srgbClr val="FFC000"/>
          </a:solidFill>
        </p:spPr>
        <p:txBody>
          <a:bodyPr wrap="square" rtlCol="0">
            <a:spAutoFit/>
          </a:bodyPr>
          <a:lstStyle/>
          <a:p>
            <a:r>
              <a:rPr lang="en-US" b="1" dirty="0" err="1"/>
              <a:t>AfriGEO</a:t>
            </a:r>
            <a:endParaRPr lang="en-US" b="1" dirty="0"/>
          </a:p>
          <a:p>
            <a:r>
              <a:rPr lang="en-US" b="1" dirty="0"/>
              <a:t>RCMRD</a:t>
            </a:r>
          </a:p>
          <a:p>
            <a:r>
              <a:rPr lang="en-US" b="1" dirty="0"/>
              <a:t>Data Cube</a:t>
            </a:r>
          </a:p>
          <a:p>
            <a:r>
              <a:rPr lang="en-US" b="1" dirty="0"/>
              <a:t>TRENDS.EARTH</a:t>
            </a:r>
          </a:p>
          <a:p>
            <a:endParaRPr lang="en-NG" dirty="0"/>
          </a:p>
        </p:txBody>
      </p:sp>
    </p:spTree>
    <p:extLst>
      <p:ext uri="{BB962C8B-B14F-4D97-AF65-F5344CB8AC3E}">
        <p14:creationId xmlns:p14="http://schemas.microsoft.com/office/powerpoint/2010/main" val="79313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1171860"/>
            <a:ext cx="8370116" cy="1569660"/>
          </a:xfrm>
          <a:prstGeom prst="rect">
            <a:avLst/>
          </a:prstGeom>
          <a:noFill/>
        </p:spPr>
        <p:txBody>
          <a:bodyPr wrap="square" rtlCol="0">
            <a:spAutoFit/>
          </a:bodyPr>
          <a:lstStyle/>
          <a:p>
            <a:pPr algn="ctr"/>
            <a:r>
              <a:rPr lang="en-GB" sz="4800" b="1" dirty="0">
                <a:solidFill>
                  <a:srgbClr val="0F8B7A"/>
                </a:solidFill>
                <a:latin typeface="Arial" panose="020B0604020202020204" pitchFamily="34" charset="0"/>
                <a:cs typeface="Arial" panose="020B0604020202020204" pitchFamily="34" charset="0"/>
              </a:rPr>
              <a:t>Thank you</a:t>
            </a:r>
          </a:p>
          <a:p>
            <a:pPr algn="ctr"/>
            <a:r>
              <a:rPr lang="en-GB" sz="4800" b="1" dirty="0">
                <a:solidFill>
                  <a:srgbClr val="0F8B7A"/>
                </a:solidFill>
                <a:latin typeface="Arial" panose="020B0604020202020204" pitchFamily="34" charset="0"/>
                <a:cs typeface="Arial" panose="020B0604020202020204" pitchFamily="34" charset="0"/>
              </a:rPr>
              <a:t>Questions?</a:t>
            </a:r>
            <a:endParaRPr lang="en-GB" sz="4800" dirty="0">
              <a:solidFill>
                <a:srgbClr val="0F8B7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85EF757-D86A-F99C-26DD-2E1283208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820"/>
            <a:ext cx="12213266" cy="1166569"/>
          </a:xfrm>
          <a:prstGeom prst="rect">
            <a:avLst/>
          </a:prstGeom>
        </p:spPr>
      </p:pic>
    </p:spTree>
    <p:extLst>
      <p:ext uri="{BB962C8B-B14F-4D97-AF65-F5344CB8AC3E}">
        <p14:creationId xmlns:p14="http://schemas.microsoft.com/office/powerpoint/2010/main" val="1727760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Introduction</a:t>
            </a:r>
            <a:r>
              <a:rPr lang="en-GB" sz="2800" b="1" dirty="0">
                <a:solidFill>
                  <a:schemeClr val="accent1"/>
                </a:solidFill>
                <a:latin typeface="Arial" panose="020B0604020202020204" pitchFamily="34" charset="0"/>
                <a:cs typeface="Arial" panose="020B0604020202020204" pitchFamily="34" charset="0"/>
              </a:rPr>
              <a:t>/</a:t>
            </a:r>
            <a:r>
              <a:rPr lang="en-GB" sz="2800" b="1" dirty="0">
                <a:solidFill>
                  <a:srgbClr val="0961AA"/>
                </a:solidFill>
                <a:latin typeface="Arial" panose="020B0604020202020204" pitchFamily="34" charset="0"/>
                <a:cs typeface="Arial" panose="020B0604020202020204" pitchFamily="34" charset="0"/>
              </a:rPr>
              <a:t>Background</a:t>
            </a:r>
            <a:endParaRPr lang="en-GB" sz="2800" dirty="0">
              <a:solidFill>
                <a:srgbClr val="0961A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B9B9C7-77F9-41B9-A303-768111FD3A50}"/>
              </a:ext>
            </a:extLst>
          </p:cNvPr>
          <p:cNvSpPr txBox="1"/>
          <p:nvPr/>
        </p:nvSpPr>
        <p:spPr>
          <a:xfrm>
            <a:off x="223935" y="944511"/>
            <a:ext cx="11701925" cy="5587876"/>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Land degradation is the consistent loss of ecosystem functionality due to human and natural processes. It affects biodiversity and ecosystem services, exacerbates climate change, and ultimately impacts the well-being and livelihoods of 1.5 billion people globally. </a:t>
            </a:r>
          </a:p>
          <a:p>
            <a:pPr marL="285750" indent="-285750" algn="just">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endParaRPr lang="en-US" dirty="0">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endParaRPr lang="en-US" dirty="0">
              <a:latin typeface="Times New Roman" panose="02020603050405020304" pitchFamily="18" charset="0"/>
            </a:endParaRPr>
          </a:p>
          <a:p>
            <a:pPr marL="285750" indent="-285750" algn="just">
              <a:buFont typeface="Arial" panose="020B0604020202020204" pitchFamily="34" charset="0"/>
              <a:buChar char="•"/>
            </a:pPr>
            <a:endParaRPr lang="en-US" dirty="0">
              <a:latin typeface="Times New Roman" panose="02020603050405020304" pitchFamily="18" charset="0"/>
            </a:endParaRPr>
          </a:p>
          <a:p>
            <a:pPr marL="285750" indent="-285750" algn="just">
              <a:buFont typeface="Arial" panose="020B0604020202020204" pitchFamily="34" charset="0"/>
              <a:buChar char="•"/>
            </a:pPr>
            <a:endParaRPr lang="en-US" dirty="0">
              <a:latin typeface="Times New Roman" panose="02020603050405020304" pitchFamily="18" charset="0"/>
            </a:endParaRPr>
          </a:p>
          <a:p>
            <a:pPr marL="285750" indent="-285750" algn="just">
              <a:buFont typeface="Arial" panose="020B0604020202020204" pitchFamily="34" charset="0"/>
              <a:buChar char="•"/>
            </a:pPr>
            <a:endParaRPr lang="en-US" dirty="0">
              <a:latin typeface="Times New Roman" panose="02020603050405020304" pitchFamily="18" charset="0"/>
            </a:endParaRPr>
          </a:p>
          <a:p>
            <a:pPr marL="285750" indent="-285750" algn="just">
              <a:buFont typeface="Arial" panose="020B0604020202020204" pitchFamily="34" charset="0"/>
              <a:buChar char="•"/>
            </a:pPr>
            <a:endParaRPr lang="en-US" dirty="0">
              <a:latin typeface="Times New Roman" panose="02020603050405020304" pitchFamily="18" charset="0"/>
            </a:endParaRPr>
          </a:p>
          <a:p>
            <a:pPr marL="285750" indent="-285750" algn="just">
              <a:lnSpc>
                <a:spcPct val="150000"/>
              </a:lnSpc>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Neutrality implies no net loss of the land-based natural capital relative to a reference state, or baseline. </a:t>
            </a:r>
            <a:r>
              <a:rPr lang="en-NG" sz="1800" dirty="0">
                <a:effectLst/>
                <a:latin typeface="Times New Roman" panose="02020603050405020304" pitchFamily="18" charset="0"/>
                <a:ea typeface="Calibri" panose="020F0502020204030204" pitchFamily="34" charset="0"/>
              </a:rPr>
              <a:t>The aim of land degradation neutrality (LDN) is to maintain or enhance land-based natural capital and its associated ecosystem services</a:t>
            </a:r>
            <a:r>
              <a:rPr lang="en-US" sz="1800" dirty="0">
                <a:effectLst/>
                <a:latin typeface="Times New Roman" panose="02020603050405020304" pitchFamily="18" charset="0"/>
                <a:ea typeface="Calibri" panose="020F0502020204030204" pitchFamily="34" charset="0"/>
              </a:rPr>
              <a:t> and hinged on three</a:t>
            </a:r>
            <a:r>
              <a:rPr lang="en-NG"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indicators</a:t>
            </a:r>
            <a:endParaRPr lang="en-NG" dirty="0"/>
          </a:p>
        </p:txBody>
      </p:sp>
      <p:pic>
        <p:nvPicPr>
          <p:cNvPr id="4" name="Picture 3">
            <a:extLst>
              <a:ext uri="{FF2B5EF4-FFF2-40B4-BE49-F238E27FC236}">
                <a16:creationId xmlns:a16="http://schemas.microsoft.com/office/drawing/2014/main" id="{2944B4A0-A586-4669-ABD6-AE62D347702A}"/>
              </a:ext>
            </a:extLst>
          </p:cNvPr>
          <p:cNvPicPr>
            <a:picLocks noChangeAspect="1"/>
          </p:cNvPicPr>
          <p:nvPr/>
        </p:nvPicPr>
        <p:blipFill>
          <a:blip r:embed="rId2"/>
          <a:stretch>
            <a:fillRect/>
          </a:stretch>
        </p:blipFill>
        <p:spPr>
          <a:xfrm>
            <a:off x="8104138" y="2355928"/>
            <a:ext cx="3821723" cy="2233566"/>
          </a:xfrm>
          <a:prstGeom prst="rect">
            <a:avLst/>
          </a:prstGeom>
        </p:spPr>
      </p:pic>
      <p:sp>
        <p:nvSpPr>
          <p:cNvPr id="5" name="TextBox 4">
            <a:extLst>
              <a:ext uri="{FF2B5EF4-FFF2-40B4-BE49-F238E27FC236}">
                <a16:creationId xmlns:a16="http://schemas.microsoft.com/office/drawing/2014/main" id="{F2D803AD-4D86-4806-8F0B-4BD5BF03D828}"/>
              </a:ext>
            </a:extLst>
          </p:cNvPr>
          <p:cNvSpPr txBox="1"/>
          <p:nvPr/>
        </p:nvSpPr>
        <p:spPr>
          <a:xfrm>
            <a:off x="8104137" y="4597231"/>
            <a:ext cx="3821723"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1" dirty="0">
                <a:solidFill>
                  <a:srgbClr val="666666"/>
                </a:solidFill>
                <a:latin typeface="RobotoCondensed-Regular"/>
              </a:rPr>
              <a:t>Source</a:t>
            </a:r>
            <a:r>
              <a:rPr lang="en-US" sz="900" b="1" i="0" dirty="0">
                <a:solidFill>
                  <a:srgbClr val="666666"/>
                </a:solidFill>
                <a:effectLst/>
                <a:latin typeface="RobotoCondensed-Regular"/>
              </a:rPr>
              <a:t>: Getty Images</a:t>
            </a:r>
            <a:endParaRPr lang="en-US" sz="900" b="1" dirty="0"/>
          </a:p>
        </p:txBody>
      </p:sp>
      <p:pic>
        <p:nvPicPr>
          <p:cNvPr id="7" name="Picture 6">
            <a:extLst>
              <a:ext uri="{FF2B5EF4-FFF2-40B4-BE49-F238E27FC236}">
                <a16:creationId xmlns:a16="http://schemas.microsoft.com/office/drawing/2014/main" id="{D21B8BA5-068A-E5E5-1A6B-2DFAB562E478}"/>
              </a:ext>
            </a:extLst>
          </p:cNvPr>
          <p:cNvPicPr>
            <a:picLocks noChangeAspect="1"/>
          </p:cNvPicPr>
          <p:nvPr/>
        </p:nvPicPr>
        <p:blipFill>
          <a:blip r:embed="rId3"/>
          <a:stretch>
            <a:fillRect/>
          </a:stretch>
        </p:blipFill>
        <p:spPr>
          <a:xfrm>
            <a:off x="466819" y="2356634"/>
            <a:ext cx="3296529" cy="2232860"/>
          </a:xfrm>
          <a:prstGeom prst="rect">
            <a:avLst/>
          </a:prstGeom>
        </p:spPr>
      </p:pic>
      <p:pic>
        <p:nvPicPr>
          <p:cNvPr id="9" name="Picture 8">
            <a:extLst>
              <a:ext uri="{FF2B5EF4-FFF2-40B4-BE49-F238E27FC236}">
                <a16:creationId xmlns:a16="http://schemas.microsoft.com/office/drawing/2014/main" id="{1E1F1ED5-45B1-1ED3-8611-29D79DEC391B}"/>
              </a:ext>
            </a:extLst>
          </p:cNvPr>
          <p:cNvPicPr>
            <a:picLocks noChangeAspect="1"/>
          </p:cNvPicPr>
          <p:nvPr/>
        </p:nvPicPr>
        <p:blipFill>
          <a:blip r:embed="rId4"/>
          <a:stretch>
            <a:fillRect/>
          </a:stretch>
        </p:blipFill>
        <p:spPr>
          <a:xfrm>
            <a:off x="4423096" y="2341860"/>
            <a:ext cx="3175087" cy="2264618"/>
          </a:xfrm>
          <a:prstGeom prst="rect">
            <a:avLst/>
          </a:prstGeom>
        </p:spPr>
      </p:pic>
      <p:sp>
        <p:nvSpPr>
          <p:cNvPr id="14" name="TextBox 13">
            <a:extLst>
              <a:ext uri="{FF2B5EF4-FFF2-40B4-BE49-F238E27FC236}">
                <a16:creationId xmlns:a16="http://schemas.microsoft.com/office/drawing/2014/main" id="{E219C41A-31D2-1411-2F19-2F2D102AF7E0}"/>
              </a:ext>
            </a:extLst>
          </p:cNvPr>
          <p:cNvSpPr txBox="1"/>
          <p:nvPr/>
        </p:nvSpPr>
        <p:spPr>
          <a:xfrm>
            <a:off x="4478092" y="4616105"/>
            <a:ext cx="3065094"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0" i="0" dirty="0">
                <a:solidFill>
                  <a:srgbClr val="666666"/>
                </a:solidFill>
                <a:effectLst/>
                <a:latin typeface="RobotoCondensed-Regular"/>
              </a:rPr>
              <a:t> </a:t>
            </a:r>
            <a:r>
              <a:rPr lang="en-US" sz="900" b="1" dirty="0">
                <a:solidFill>
                  <a:srgbClr val="666666"/>
                </a:solidFill>
                <a:latin typeface="RobotoCondensed-Regular"/>
              </a:rPr>
              <a:t>Source</a:t>
            </a:r>
            <a:r>
              <a:rPr lang="en-US" sz="900" b="1" i="0" dirty="0">
                <a:solidFill>
                  <a:srgbClr val="666666"/>
                </a:solidFill>
                <a:effectLst/>
                <a:latin typeface="RobotoCondensed-Regular"/>
              </a:rPr>
              <a:t>: Getty Images</a:t>
            </a:r>
            <a:endParaRPr lang="en-US" sz="900" b="1" dirty="0"/>
          </a:p>
        </p:txBody>
      </p:sp>
      <p:sp>
        <p:nvSpPr>
          <p:cNvPr id="15" name="TextBox 14">
            <a:extLst>
              <a:ext uri="{FF2B5EF4-FFF2-40B4-BE49-F238E27FC236}">
                <a16:creationId xmlns:a16="http://schemas.microsoft.com/office/drawing/2014/main" id="{0A7133DD-7600-6CE5-2987-9763436D64F6}"/>
              </a:ext>
            </a:extLst>
          </p:cNvPr>
          <p:cNvSpPr txBox="1"/>
          <p:nvPr/>
        </p:nvSpPr>
        <p:spPr>
          <a:xfrm>
            <a:off x="412655" y="4616105"/>
            <a:ext cx="3296530" cy="2308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900" b="0" i="0" dirty="0">
                <a:solidFill>
                  <a:srgbClr val="666666"/>
                </a:solidFill>
                <a:effectLst/>
                <a:latin typeface="RobotoCondensed-Regular"/>
              </a:rPr>
              <a:t> </a:t>
            </a:r>
            <a:r>
              <a:rPr lang="en-US" sz="900" b="1" dirty="0">
                <a:solidFill>
                  <a:srgbClr val="666666"/>
                </a:solidFill>
                <a:latin typeface="RobotoCondensed-Regular"/>
              </a:rPr>
              <a:t>Source</a:t>
            </a:r>
            <a:r>
              <a:rPr lang="en-US" sz="900" b="1" i="0" dirty="0">
                <a:solidFill>
                  <a:srgbClr val="666666"/>
                </a:solidFill>
                <a:effectLst/>
                <a:latin typeface="RobotoCondensed-Regular"/>
              </a:rPr>
              <a:t>: Getty Images</a:t>
            </a:r>
            <a:endParaRPr lang="en-US" sz="900" b="1" dirty="0"/>
          </a:p>
        </p:txBody>
      </p:sp>
    </p:spTree>
    <p:extLst>
      <p:ext uri="{BB962C8B-B14F-4D97-AF65-F5344CB8AC3E}">
        <p14:creationId xmlns:p14="http://schemas.microsoft.com/office/powerpoint/2010/main" val="97247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Introduction</a:t>
            </a:r>
            <a:r>
              <a:rPr lang="en-GB" sz="2800" b="1" dirty="0">
                <a:solidFill>
                  <a:schemeClr val="accent1"/>
                </a:solidFill>
                <a:latin typeface="Arial" panose="020B0604020202020204" pitchFamily="34" charset="0"/>
                <a:cs typeface="Arial" panose="020B0604020202020204" pitchFamily="34" charset="0"/>
              </a:rPr>
              <a:t>/</a:t>
            </a:r>
            <a:r>
              <a:rPr lang="en-GB" sz="2800" b="1" dirty="0">
                <a:solidFill>
                  <a:srgbClr val="0961AA"/>
                </a:solidFill>
                <a:latin typeface="Arial" panose="020B0604020202020204" pitchFamily="34" charset="0"/>
                <a:cs typeface="Arial" panose="020B0604020202020204" pitchFamily="34" charset="0"/>
              </a:rPr>
              <a:t>Background</a:t>
            </a:r>
            <a:endParaRPr lang="en-GB" sz="2800" dirty="0">
              <a:solidFill>
                <a:srgbClr val="0961A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B9B9C7-77F9-41B9-A303-768111FD3A50}"/>
              </a:ext>
            </a:extLst>
          </p:cNvPr>
          <p:cNvSpPr txBox="1"/>
          <p:nvPr/>
        </p:nvSpPr>
        <p:spPr>
          <a:xfrm>
            <a:off x="223934" y="1212980"/>
            <a:ext cx="11846146" cy="457048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These set of indicators are proposed by the LDN framework for countries to inform on the proportion of land that is degraded over total land area (SDG Indicator 15.3.1) and guide effort towards the United Nations Convention to Combat Desertification (UNCCD) objectives. </a:t>
            </a:r>
            <a:endParaRPr lang="en-US" dirty="0">
              <a:latin typeface="Times New Roman" panose="02020603050405020304" pitchFamily="18" charset="0"/>
              <a:ea typeface="Calibri" panose="020F0502020204030204" pitchFamily="34" charset="0"/>
            </a:endParaRPr>
          </a:p>
          <a:p>
            <a:pPr algn="just"/>
            <a:endParaRPr lang="en-US" sz="1000" dirty="0">
              <a:effectLst/>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rPr>
              <a:t>These three indicators are: 		</a:t>
            </a:r>
            <a:r>
              <a:rPr lang="en-US" b="1" dirty="0">
                <a:latin typeface="Times New Roman" panose="02020603050405020304" pitchFamily="18" charset="0"/>
                <a:ea typeface="Calibri" panose="020F0502020204030204" pitchFamily="34" charset="0"/>
              </a:rPr>
              <a:t>T</a:t>
            </a:r>
            <a:r>
              <a:rPr lang="en-US" sz="1800" b="1" dirty="0">
                <a:effectLst/>
                <a:latin typeface="Times New Roman" panose="02020603050405020304" pitchFamily="18" charset="0"/>
                <a:ea typeface="Calibri" panose="020F0502020204030204" pitchFamily="34" charset="0"/>
              </a:rPr>
              <a:t>rends in land cover </a:t>
            </a:r>
          </a:p>
          <a:p>
            <a:pPr marL="285750" indent="-285750" algn="just">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endParaRPr>
          </a:p>
          <a:p>
            <a:pPr algn="just"/>
            <a:endParaRPr lang="en-US" sz="1000" dirty="0">
              <a:effectLst/>
              <a:latin typeface="Times New Roman" panose="02020603050405020304" pitchFamily="18" charset="0"/>
              <a:ea typeface="Calibri" panose="020F0502020204030204" pitchFamily="34" charset="0"/>
            </a:endParaRPr>
          </a:p>
          <a:p>
            <a:pPr algn="ctr"/>
            <a:endParaRPr lang="en-US" sz="2800" dirty="0">
              <a:latin typeface="Times New Roman" panose="02020603050405020304" pitchFamily="18" charset="0"/>
              <a:ea typeface="Calibri" panose="020F0502020204030204" pitchFamily="34" charset="0"/>
            </a:endParaRPr>
          </a:p>
          <a:p>
            <a:pPr algn="ctr"/>
            <a:r>
              <a:rPr lang="en-US" b="1" dirty="0">
                <a:latin typeface="Times New Roman" panose="02020603050405020304" pitchFamily="18" charset="0"/>
                <a:ea typeface="Calibri" panose="020F0502020204030204" pitchFamily="34" charset="0"/>
              </a:rPr>
              <a:t>T</a:t>
            </a:r>
            <a:r>
              <a:rPr lang="en-US" sz="1800" b="1" dirty="0">
                <a:effectLst/>
                <a:latin typeface="Times New Roman" panose="02020603050405020304" pitchFamily="18" charset="0"/>
                <a:ea typeface="Calibri" panose="020F0502020204030204" pitchFamily="34" charset="0"/>
              </a:rPr>
              <a:t>rends in land productivity </a:t>
            </a:r>
          </a:p>
          <a:p>
            <a:pPr algn="ctr"/>
            <a:endParaRPr lang="en-US" dirty="0">
              <a:latin typeface="Times New Roman" panose="02020603050405020304" pitchFamily="18" charset="0"/>
              <a:ea typeface="Calibri" panose="020F0502020204030204" pitchFamily="34" charset="0"/>
            </a:endParaRPr>
          </a:p>
          <a:p>
            <a:pPr algn="ctr"/>
            <a:endParaRPr lang="en-US" sz="1800" dirty="0">
              <a:effectLst/>
              <a:latin typeface="Times New Roman" panose="02020603050405020304" pitchFamily="18" charset="0"/>
              <a:ea typeface="Calibri" panose="020F0502020204030204" pitchFamily="34" charset="0"/>
            </a:endParaRPr>
          </a:p>
          <a:p>
            <a:pPr algn="ctr"/>
            <a:endParaRPr lang="en-US" sz="5400" dirty="0">
              <a:latin typeface="Times New Roman" panose="02020603050405020304" pitchFamily="18" charset="0"/>
              <a:ea typeface="Calibri" panose="020F0502020204030204" pitchFamily="34" charset="0"/>
            </a:endParaRPr>
          </a:p>
          <a:p>
            <a:pPr algn="ctr"/>
            <a:r>
              <a:rPr lang="en-US" b="1" dirty="0">
                <a:latin typeface="Times New Roman" panose="02020603050405020304" pitchFamily="18" charset="0"/>
                <a:ea typeface="Calibri" panose="020F0502020204030204" pitchFamily="34" charset="0"/>
              </a:rPr>
              <a:t>T</a:t>
            </a:r>
            <a:r>
              <a:rPr lang="en-US" sz="1800" b="1" dirty="0">
                <a:effectLst/>
                <a:latin typeface="Times New Roman" panose="02020603050405020304" pitchFamily="18" charset="0"/>
                <a:ea typeface="Calibri" panose="020F0502020204030204" pitchFamily="34" charset="0"/>
              </a:rPr>
              <a:t>rends in carbon stocks above and below ground</a:t>
            </a:r>
          </a:p>
        </p:txBody>
      </p:sp>
      <p:pic>
        <p:nvPicPr>
          <p:cNvPr id="6" name="Picture 5">
            <a:extLst>
              <a:ext uri="{FF2B5EF4-FFF2-40B4-BE49-F238E27FC236}">
                <a16:creationId xmlns:a16="http://schemas.microsoft.com/office/drawing/2014/main" id="{32E3463F-331D-B6D8-153E-5091204C93A9}"/>
              </a:ext>
            </a:extLst>
          </p:cNvPr>
          <p:cNvPicPr>
            <a:picLocks noChangeAspect="1"/>
          </p:cNvPicPr>
          <p:nvPr/>
        </p:nvPicPr>
        <p:blipFill rotWithShape="1">
          <a:blip r:embed="rId2"/>
          <a:srcRect l="4010"/>
          <a:stretch/>
        </p:blipFill>
        <p:spPr>
          <a:xfrm>
            <a:off x="9631825" y="3172676"/>
            <a:ext cx="1413364" cy="1354627"/>
          </a:xfrm>
          <a:prstGeom prst="rect">
            <a:avLst/>
          </a:prstGeom>
        </p:spPr>
      </p:pic>
      <p:pic>
        <p:nvPicPr>
          <p:cNvPr id="8" name="Picture 7">
            <a:extLst>
              <a:ext uri="{FF2B5EF4-FFF2-40B4-BE49-F238E27FC236}">
                <a16:creationId xmlns:a16="http://schemas.microsoft.com/office/drawing/2014/main" id="{A3403F12-EC23-0D63-EE62-D2DFDD265DF6}"/>
              </a:ext>
            </a:extLst>
          </p:cNvPr>
          <p:cNvPicPr>
            <a:picLocks noChangeAspect="1"/>
          </p:cNvPicPr>
          <p:nvPr/>
        </p:nvPicPr>
        <p:blipFill>
          <a:blip r:embed="rId3"/>
          <a:stretch>
            <a:fillRect/>
          </a:stretch>
        </p:blipFill>
        <p:spPr>
          <a:xfrm>
            <a:off x="9631825" y="2020286"/>
            <a:ext cx="980757" cy="1152389"/>
          </a:xfrm>
          <a:prstGeom prst="rect">
            <a:avLst/>
          </a:prstGeom>
        </p:spPr>
      </p:pic>
      <p:pic>
        <p:nvPicPr>
          <p:cNvPr id="10" name="Picture 9">
            <a:extLst>
              <a:ext uri="{FF2B5EF4-FFF2-40B4-BE49-F238E27FC236}">
                <a16:creationId xmlns:a16="http://schemas.microsoft.com/office/drawing/2014/main" id="{24FA83DA-E61B-8BA7-93C4-224F83A30F5F}"/>
              </a:ext>
            </a:extLst>
          </p:cNvPr>
          <p:cNvPicPr>
            <a:picLocks noChangeAspect="1"/>
          </p:cNvPicPr>
          <p:nvPr/>
        </p:nvPicPr>
        <p:blipFill>
          <a:blip r:embed="rId4"/>
          <a:stretch>
            <a:fillRect/>
          </a:stretch>
        </p:blipFill>
        <p:spPr>
          <a:xfrm>
            <a:off x="9478398" y="4728902"/>
            <a:ext cx="1472421" cy="1328066"/>
          </a:xfrm>
          <a:prstGeom prst="rect">
            <a:avLst/>
          </a:prstGeom>
        </p:spPr>
      </p:pic>
    </p:spTree>
    <p:extLst>
      <p:ext uri="{BB962C8B-B14F-4D97-AF65-F5344CB8AC3E}">
        <p14:creationId xmlns:p14="http://schemas.microsoft.com/office/powerpoint/2010/main" val="631353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0EE261-B9C0-94BC-0748-7C1214F1C35C}"/>
              </a:ext>
            </a:extLst>
          </p:cNvPr>
          <p:cNvSpPr txBox="1"/>
          <p:nvPr/>
        </p:nvSpPr>
        <p:spPr>
          <a:xfrm>
            <a:off x="3314393" y="248990"/>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Statement of Problem</a:t>
            </a:r>
          </a:p>
        </p:txBody>
      </p:sp>
      <p:sp>
        <p:nvSpPr>
          <p:cNvPr id="2" name="TextBox 1">
            <a:extLst>
              <a:ext uri="{FF2B5EF4-FFF2-40B4-BE49-F238E27FC236}">
                <a16:creationId xmlns:a16="http://schemas.microsoft.com/office/drawing/2014/main" id="{010FE2C1-CA95-4E59-A189-2CBB1DCABCE1}"/>
              </a:ext>
            </a:extLst>
          </p:cNvPr>
          <p:cNvSpPr txBox="1"/>
          <p:nvPr/>
        </p:nvSpPr>
        <p:spPr>
          <a:xfrm>
            <a:off x="11256" y="1118401"/>
            <a:ext cx="12180744" cy="415498"/>
          </a:xfrm>
          <a:prstGeom prst="rect">
            <a:avLst/>
          </a:prstGeom>
          <a:noFill/>
        </p:spPr>
        <p:txBody>
          <a:bodyPr wrap="square" rtlCol="0">
            <a:spAutoFit/>
          </a:bodyPr>
          <a:lstStyle/>
          <a:p>
            <a:pPr marL="285750" indent="-285750" algn="just">
              <a:buFont typeface="Arial" panose="020B0604020202020204" pitchFamily="34" charset="0"/>
              <a:buChar char="•"/>
            </a:pPr>
            <a:r>
              <a:rPr lang="en-US" sz="2100" dirty="0">
                <a:effectLst/>
                <a:latin typeface="Times New Roman" panose="02020603050405020304" pitchFamily="18" charset="0"/>
                <a:cs typeface="Times New Roman" panose="02020603050405020304" pitchFamily="18" charset="0"/>
              </a:rPr>
              <a:t>Land Degradation has </a:t>
            </a:r>
            <a:r>
              <a:rPr lang="en-NG" sz="2100" dirty="0">
                <a:effectLst/>
                <a:latin typeface="Times New Roman" panose="02020603050405020304" pitchFamily="18" charset="0"/>
                <a:cs typeface="Times New Roman" panose="02020603050405020304" pitchFamily="18" charset="0"/>
              </a:rPr>
              <a:t>led to serious environmental and attendant associated problems</a:t>
            </a:r>
            <a:endParaRPr lang="en-US" sz="21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2884433-C0EE-EC75-3E0B-3F9D4F7D7AD1}"/>
              </a:ext>
            </a:extLst>
          </p:cNvPr>
          <p:cNvSpPr txBox="1"/>
          <p:nvPr/>
        </p:nvSpPr>
        <p:spPr>
          <a:xfrm>
            <a:off x="283409" y="3874308"/>
            <a:ext cx="3724466" cy="323165"/>
          </a:xfrm>
          <a:prstGeom prst="rect">
            <a:avLst/>
          </a:prstGeom>
          <a:noFill/>
        </p:spPr>
        <p:txBody>
          <a:bodyPr wrap="square" rtlCol="0">
            <a:spAutoFit/>
          </a:bodyPr>
          <a:lstStyle/>
          <a:p>
            <a:pPr algn="just"/>
            <a:r>
              <a:rPr lang="en-US" sz="1500" dirty="0">
                <a:effectLst/>
                <a:latin typeface="Times New Roman" panose="02020603050405020304" pitchFamily="18" charset="0"/>
                <a:cs typeface="Times New Roman" panose="02020603050405020304" pitchFamily="18" charset="0"/>
              </a:rPr>
              <a:t>Soil Erosion and Flooding due to sand mining</a:t>
            </a:r>
          </a:p>
        </p:txBody>
      </p:sp>
      <p:grpSp>
        <p:nvGrpSpPr>
          <p:cNvPr id="2049" name="Group 2048">
            <a:extLst>
              <a:ext uri="{FF2B5EF4-FFF2-40B4-BE49-F238E27FC236}">
                <a16:creationId xmlns:a16="http://schemas.microsoft.com/office/drawing/2014/main" id="{A352262C-5AC5-87F9-5C2C-C5B65C864817}"/>
              </a:ext>
            </a:extLst>
          </p:cNvPr>
          <p:cNvGrpSpPr/>
          <p:nvPr/>
        </p:nvGrpSpPr>
        <p:grpSpPr>
          <a:xfrm>
            <a:off x="8677171" y="4027059"/>
            <a:ext cx="3001287" cy="2373879"/>
            <a:chOff x="7014677" y="7852210"/>
            <a:chExt cx="3958976" cy="2725735"/>
          </a:xfrm>
        </p:grpSpPr>
        <p:pic>
          <p:nvPicPr>
            <p:cNvPr id="24" name="Picture 23">
              <a:extLst>
                <a:ext uri="{FF2B5EF4-FFF2-40B4-BE49-F238E27FC236}">
                  <a16:creationId xmlns:a16="http://schemas.microsoft.com/office/drawing/2014/main" id="{8AB24EAA-FBBF-F00D-18F8-7D1706A4B046}"/>
                </a:ext>
              </a:extLst>
            </p:cNvPr>
            <p:cNvPicPr>
              <a:picLocks noChangeAspect="1"/>
            </p:cNvPicPr>
            <p:nvPr/>
          </p:nvPicPr>
          <p:blipFill>
            <a:blip r:embed="rId2"/>
            <a:stretch>
              <a:fillRect/>
            </a:stretch>
          </p:blipFill>
          <p:spPr>
            <a:xfrm>
              <a:off x="9555077" y="7852210"/>
              <a:ext cx="1381125" cy="1510905"/>
            </a:xfrm>
            <a:prstGeom prst="rect">
              <a:avLst/>
            </a:prstGeom>
          </p:spPr>
        </p:pic>
        <p:pic>
          <p:nvPicPr>
            <p:cNvPr id="26" name="Picture 25">
              <a:extLst>
                <a:ext uri="{FF2B5EF4-FFF2-40B4-BE49-F238E27FC236}">
                  <a16:creationId xmlns:a16="http://schemas.microsoft.com/office/drawing/2014/main" id="{A374391E-8532-FE6B-F67C-991E0D74C7A6}"/>
                </a:ext>
              </a:extLst>
            </p:cNvPr>
            <p:cNvPicPr>
              <a:picLocks noChangeAspect="1"/>
            </p:cNvPicPr>
            <p:nvPr/>
          </p:nvPicPr>
          <p:blipFill>
            <a:blip r:embed="rId3"/>
            <a:stretch>
              <a:fillRect/>
            </a:stretch>
          </p:blipFill>
          <p:spPr>
            <a:xfrm>
              <a:off x="7014677" y="7923109"/>
              <a:ext cx="2552700" cy="1419225"/>
            </a:xfrm>
            <a:prstGeom prst="rect">
              <a:avLst/>
            </a:prstGeom>
          </p:spPr>
        </p:pic>
        <p:pic>
          <p:nvPicPr>
            <p:cNvPr id="30" name="Picture 29">
              <a:extLst>
                <a:ext uri="{FF2B5EF4-FFF2-40B4-BE49-F238E27FC236}">
                  <a16:creationId xmlns:a16="http://schemas.microsoft.com/office/drawing/2014/main" id="{E74B0B9D-A0D0-46DE-8E3E-1EC666538207}"/>
                </a:ext>
              </a:extLst>
            </p:cNvPr>
            <p:cNvPicPr>
              <a:picLocks noChangeAspect="1"/>
            </p:cNvPicPr>
            <p:nvPr/>
          </p:nvPicPr>
          <p:blipFill>
            <a:blip r:embed="rId4"/>
            <a:stretch>
              <a:fillRect/>
            </a:stretch>
          </p:blipFill>
          <p:spPr>
            <a:xfrm>
              <a:off x="8978197" y="9314305"/>
              <a:ext cx="1995456" cy="1263640"/>
            </a:xfrm>
            <a:prstGeom prst="rect">
              <a:avLst/>
            </a:prstGeom>
          </p:spPr>
        </p:pic>
        <p:pic>
          <p:nvPicPr>
            <p:cNvPr id="2048" name="Picture 2047">
              <a:extLst>
                <a:ext uri="{FF2B5EF4-FFF2-40B4-BE49-F238E27FC236}">
                  <a16:creationId xmlns:a16="http://schemas.microsoft.com/office/drawing/2014/main" id="{3B6A6AD1-04F7-B5E8-FDDA-F2E0BFD0B274}"/>
                </a:ext>
              </a:extLst>
            </p:cNvPr>
            <p:cNvPicPr>
              <a:picLocks noChangeAspect="1"/>
            </p:cNvPicPr>
            <p:nvPr/>
          </p:nvPicPr>
          <p:blipFill>
            <a:blip r:embed="rId5"/>
            <a:stretch>
              <a:fillRect/>
            </a:stretch>
          </p:blipFill>
          <p:spPr>
            <a:xfrm>
              <a:off x="7014677" y="9295317"/>
              <a:ext cx="1963520" cy="1282628"/>
            </a:xfrm>
            <a:prstGeom prst="rect">
              <a:avLst/>
            </a:prstGeom>
          </p:spPr>
        </p:pic>
      </p:grpSp>
      <p:grpSp>
        <p:nvGrpSpPr>
          <p:cNvPr id="2060" name="Group 2059">
            <a:extLst>
              <a:ext uri="{FF2B5EF4-FFF2-40B4-BE49-F238E27FC236}">
                <a16:creationId xmlns:a16="http://schemas.microsoft.com/office/drawing/2014/main" id="{C3218CCD-71D6-F601-D080-6FD40D148CC9}"/>
              </a:ext>
            </a:extLst>
          </p:cNvPr>
          <p:cNvGrpSpPr/>
          <p:nvPr/>
        </p:nvGrpSpPr>
        <p:grpSpPr>
          <a:xfrm>
            <a:off x="7509315" y="1644001"/>
            <a:ext cx="4524041" cy="2266703"/>
            <a:chOff x="7509315" y="1644001"/>
            <a:chExt cx="4524041" cy="2266703"/>
          </a:xfrm>
        </p:grpSpPr>
        <p:pic>
          <p:nvPicPr>
            <p:cNvPr id="15" name="Picture 14">
              <a:extLst>
                <a:ext uri="{FF2B5EF4-FFF2-40B4-BE49-F238E27FC236}">
                  <a16:creationId xmlns:a16="http://schemas.microsoft.com/office/drawing/2014/main" id="{379E62BA-4D04-F3CE-8F77-5711B7CC39ED}"/>
                </a:ext>
              </a:extLst>
            </p:cNvPr>
            <p:cNvPicPr>
              <a:picLocks noChangeAspect="1"/>
            </p:cNvPicPr>
            <p:nvPr/>
          </p:nvPicPr>
          <p:blipFill>
            <a:blip r:embed="rId6"/>
            <a:stretch>
              <a:fillRect/>
            </a:stretch>
          </p:blipFill>
          <p:spPr>
            <a:xfrm>
              <a:off x="7509315" y="1644001"/>
              <a:ext cx="1963499" cy="1266774"/>
            </a:xfrm>
            <a:prstGeom prst="rect">
              <a:avLst/>
            </a:prstGeom>
          </p:spPr>
        </p:pic>
        <p:pic>
          <p:nvPicPr>
            <p:cNvPr id="16" name="Picture 15">
              <a:extLst>
                <a:ext uri="{FF2B5EF4-FFF2-40B4-BE49-F238E27FC236}">
                  <a16:creationId xmlns:a16="http://schemas.microsoft.com/office/drawing/2014/main" id="{500C36F6-C4C7-B5E6-10F7-6D16C3BB94BA}"/>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9482754" y="1644001"/>
              <a:ext cx="2550602" cy="1441645"/>
            </a:xfrm>
            <a:prstGeom prst="rect">
              <a:avLst/>
            </a:prstGeom>
          </p:spPr>
        </p:pic>
        <p:pic>
          <p:nvPicPr>
            <p:cNvPr id="18" name="Picture 17">
              <a:extLst>
                <a:ext uri="{FF2B5EF4-FFF2-40B4-BE49-F238E27FC236}">
                  <a16:creationId xmlns:a16="http://schemas.microsoft.com/office/drawing/2014/main" id="{DC2F0E44-3FFC-1557-9C96-AEF713630FB5}"/>
                </a:ext>
              </a:extLst>
            </p:cNvPr>
            <p:cNvPicPr>
              <a:picLocks noChangeAspect="1"/>
            </p:cNvPicPr>
            <p:nvPr/>
          </p:nvPicPr>
          <p:blipFill>
            <a:blip r:embed="rId9"/>
            <a:stretch>
              <a:fillRect/>
            </a:stretch>
          </p:blipFill>
          <p:spPr>
            <a:xfrm>
              <a:off x="9472814" y="2690663"/>
              <a:ext cx="2550602" cy="1220041"/>
            </a:xfrm>
            <a:prstGeom prst="rect">
              <a:avLst/>
            </a:prstGeom>
          </p:spPr>
        </p:pic>
        <p:pic>
          <p:nvPicPr>
            <p:cNvPr id="2059" name="Picture 2058">
              <a:extLst>
                <a:ext uri="{FF2B5EF4-FFF2-40B4-BE49-F238E27FC236}">
                  <a16:creationId xmlns:a16="http://schemas.microsoft.com/office/drawing/2014/main" id="{C1722F8A-47CC-192D-24E4-96A70312D686}"/>
                </a:ext>
              </a:extLst>
            </p:cNvPr>
            <p:cNvPicPr>
              <a:picLocks noChangeAspect="1"/>
            </p:cNvPicPr>
            <p:nvPr/>
          </p:nvPicPr>
          <p:blipFill>
            <a:blip r:embed="rId10"/>
            <a:stretch>
              <a:fillRect/>
            </a:stretch>
          </p:blipFill>
          <p:spPr>
            <a:xfrm>
              <a:off x="7509315" y="2867584"/>
              <a:ext cx="2078710" cy="1043119"/>
            </a:xfrm>
            <a:prstGeom prst="rect">
              <a:avLst/>
            </a:prstGeom>
          </p:spPr>
        </p:pic>
      </p:grpSp>
      <p:sp>
        <p:nvSpPr>
          <p:cNvPr id="2061" name="TextBox 2060">
            <a:extLst>
              <a:ext uri="{FF2B5EF4-FFF2-40B4-BE49-F238E27FC236}">
                <a16:creationId xmlns:a16="http://schemas.microsoft.com/office/drawing/2014/main" id="{B74DDBF9-D8D5-F454-D18A-D6172A12052B}"/>
              </a:ext>
            </a:extLst>
          </p:cNvPr>
          <p:cNvSpPr txBox="1"/>
          <p:nvPr/>
        </p:nvSpPr>
        <p:spPr>
          <a:xfrm>
            <a:off x="3752787" y="5251184"/>
            <a:ext cx="4338991" cy="523220"/>
          </a:xfrm>
          <a:prstGeom prst="rect">
            <a:avLst/>
          </a:prstGeom>
          <a:noFill/>
        </p:spPr>
        <p:txBody>
          <a:bodyPr wrap="square" rtlCol="0">
            <a:spAutoFit/>
          </a:bodyPr>
          <a:lstStyle/>
          <a:p>
            <a:pPr algn="just"/>
            <a:r>
              <a:rPr lang="en-US" sz="1400" dirty="0">
                <a:effectLst/>
                <a:latin typeface="Calibri" panose="020F0502020204030204" pitchFamily="34" charset="0"/>
                <a:ea typeface="Calibri" panose="020F0502020204030204" pitchFamily="34" charset="0"/>
                <a:cs typeface="Times New Roman" panose="02020603050405020304" pitchFamily="18" charset="0"/>
              </a:rPr>
              <a:t>Eroded surface from incessant floods in North central Nigeria</a:t>
            </a:r>
            <a:endParaRPr lang="en-US" sz="14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B26DCD0-A134-5B7F-3A7B-35013207061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51202" y="1531694"/>
            <a:ext cx="3473215" cy="2302728"/>
          </a:xfrm>
          <a:prstGeom prst="rect">
            <a:avLst/>
          </a:prstGeom>
          <a:noFill/>
        </p:spPr>
      </p:pic>
      <p:pic>
        <p:nvPicPr>
          <p:cNvPr id="5" name="Picture 4">
            <a:extLst>
              <a:ext uri="{FF2B5EF4-FFF2-40B4-BE49-F238E27FC236}">
                <a16:creationId xmlns:a16="http://schemas.microsoft.com/office/drawing/2014/main" id="{1C66730A-BDEA-B88F-344E-B43E79D7956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13542" y="4211118"/>
            <a:ext cx="3022157" cy="2162075"/>
          </a:xfrm>
          <a:prstGeom prst="rect">
            <a:avLst/>
          </a:prstGeom>
          <a:noFill/>
        </p:spPr>
      </p:pic>
      <p:pic>
        <p:nvPicPr>
          <p:cNvPr id="6" name="Picture 5">
            <a:extLst>
              <a:ext uri="{FF2B5EF4-FFF2-40B4-BE49-F238E27FC236}">
                <a16:creationId xmlns:a16="http://schemas.microsoft.com/office/drawing/2014/main" id="{493A450A-734F-36B0-9CD3-D49ADED25CF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43209" y="2743610"/>
            <a:ext cx="3331216" cy="2302728"/>
          </a:xfrm>
          <a:prstGeom prst="rect">
            <a:avLst/>
          </a:prstGeom>
          <a:noFill/>
        </p:spPr>
      </p:pic>
      <p:sp>
        <p:nvSpPr>
          <p:cNvPr id="20" name="TextBox 19">
            <a:extLst>
              <a:ext uri="{FF2B5EF4-FFF2-40B4-BE49-F238E27FC236}">
                <a16:creationId xmlns:a16="http://schemas.microsoft.com/office/drawing/2014/main" id="{B42985FC-9014-89BE-39B4-C4846DD92968}"/>
              </a:ext>
            </a:extLst>
          </p:cNvPr>
          <p:cNvSpPr txBox="1"/>
          <p:nvPr/>
        </p:nvSpPr>
        <p:spPr>
          <a:xfrm>
            <a:off x="7582954" y="3916814"/>
            <a:ext cx="4450402" cy="738664"/>
          </a:xfrm>
          <a:prstGeom prst="rect">
            <a:avLst/>
          </a:prstGeom>
          <a:noFill/>
        </p:spPr>
        <p:txBody>
          <a:bodyPr wrap="square" rtlCol="0">
            <a:spAutoFit/>
          </a:bodyPr>
          <a:lstStyle/>
          <a:p>
            <a:pPr algn="just"/>
            <a:r>
              <a:rPr lang="en-US" sz="1500" dirty="0">
                <a:effectLst/>
                <a:latin typeface="Times New Roman" panose="02020603050405020304" pitchFamily="18" charset="0"/>
                <a:cs typeface="Times New Roman" panose="02020603050405020304" pitchFamily="18" charset="0"/>
              </a:rPr>
              <a:t>Desertification, Loss of Arable Land, Low </a:t>
            </a:r>
            <a:r>
              <a:rPr lang="en-US" sz="1500" dirty="0">
                <a:latin typeface="Times New Roman" panose="02020603050405020304" pitchFamily="18" charset="0"/>
                <a:cs typeface="Times New Roman" panose="02020603050405020304" pitchFamily="18" charset="0"/>
              </a:rPr>
              <a:t>A</a:t>
            </a:r>
            <a:r>
              <a:rPr lang="en-US" sz="1500" dirty="0">
                <a:effectLst/>
                <a:latin typeface="Times New Roman" panose="02020603050405020304" pitchFamily="18" charset="0"/>
                <a:cs typeface="Times New Roman" panose="02020603050405020304" pitchFamily="18" charset="0"/>
              </a:rPr>
              <a:t>gricultural production and Food </a:t>
            </a:r>
            <a:r>
              <a:rPr lang="en-US" sz="1500" dirty="0">
                <a:latin typeface="Times New Roman" panose="02020603050405020304" pitchFamily="18" charset="0"/>
                <a:cs typeface="Times New Roman" panose="02020603050405020304" pitchFamily="18" charset="0"/>
              </a:rPr>
              <a:t>I</a:t>
            </a:r>
            <a:r>
              <a:rPr lang="en-US" sz="1500" dirty="0">
                <a:effectLst/>
                <a:latin typeface="Times New Roman" panose="02020603050405020304" pitchFamily="18" charset="0"/>
                <a:cs typeface="Times New Roman" panose="02020603050405020304" pitchFamily="18" charset="0"/>
              </a:rPr>
              <a:t>nsecurity</a:t>
            </a:r>
          </a:p>
          <a:p>
            <a:pPr algn="just"/>
            <a:r>
              <a:rPr lang="en-US" sz="1200" b="1" dirty="0">
                <a:solidFill>
                  <a:srgbClr val="666666"/>
                </a:solidFill>
                <a:latin typeface="RobotoCondensed-Regular"/>
              </a:rPr>
              <a:t>Source</a:t>
            </a:r>
            <a:r>
              <a:rPr lang="en-US" sz="1200" b="1" i="0" dirty="0">
                <a:solidFill>
                  <a:srgbClr val="666666"/>
                </a:solidFill>
                <a:effectLst/>
                <a:latin typeface="RobotoCondensed-Regular"/>
              </a:rPr>
              <a:t>: Getty Images</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32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0EE261-B9C0-94BC-0748-7C1214F1C35C}"/>
              </a:ext>
            </a:extLst>
          </p:cNvPr>
          <p:cNvSpPr txBox="1"/>
          <p:nvPr/>
        </p:nvSpPr>
        <p:spPr>
          <a:xfrm>
            <a:off x="3314393" y="248990"/>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Objectives</a:t>
            </a:r>
          </a:p>
        </p:txBody>
      </p:sp>
      <p:sp>
        <p:nvSpPr>
          <p:cNvPr id="2" name="TextBox 1">
            <a:extLst>
              <a:ext uri="{FF2B5EF4-FFF2-40B4-BE49-F238E27FC236}">
                <a16:creationId xmlns:a16="http://schemas.microsoft.com/office/drawing/2014/main" id="{010FE2C1-CA95-4E59-A189-2CBB1DCABCE1}"/>
              </a:ext>
            </a:extLst>
          </p:cNvPr>
          <p:cNvSpPr txBox="1"/>
          <p:nvPr/>
        </p:nvSpPr>
        <p:spPr>
          <a:xfrm>
            <a:off x="106073" y="1049125"/>
            <a:ext cx="11979853" cy="5832366"/>
          </a:xfrm>
          <a:prstGeom prst="rect">
            <a:avLst/>
          </a:prstGeom>
          <a:noFill/>
        </p:spPr>
        <p:txBody>
          <a:bodyPr wrap="square" rtlCol="0">
            <a:spAutoFit/>
          </a:bodyPr>
          <a:lstStyle/>
          <a:p>
            <a:pPr marL="285750" indent="-285750">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2800" dirty="0">
                <a:latin typeface="Times New Roman" panose="02020603050405020304" pitchFamily="18" charset="0"/>
                <a:ea typeface="Calibri" panose="020F0502020204030204" pitchFamily="34" charset="0"/>
                <a:cs typeface="Times New Roman" panose="02020603050405020304" pitchFamily="18" charset="0"/>
              </a:rPr>
              <a:t>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comparative geospatial assessment of land cover trends; land productivity, land productivity state decline and land productivity trajectory trends, soil organic carbon stock assessment and Land Degradation Neutrality Status. </a:t>
            </a:r>
          </a:p>
          <a:p>
            <a:pPr marL="285750" indent="-285750" algn="just">
              <a:buFont typeface="Arial" panose="020B0604020202020204" pitchFamily="34" charset="0"/>
              <a:buChar char="•"/>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comparative assessment considered the status quo pre and post 2015 (adoption of the SDG 15 in 2015).   </a:t>
            </a:r>
          </a:p>
          <a:p>
            <a:pPr marL="285750" indent="-285750" algn="just">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This study presents the results of a geospatial cloud-based approach to assess monitor and implement Land Degradation Neutrality using indicators and expert opinion.</a:t>
            </a:r>
          </a:p>
          <a:p>
            <a:pPr marL="285750" indent="-285750" algn="just">
              <a:buFont typeface="Arial" panose="020B0604020202020204" pitchFamily="34" charset="0"/>
              <a:buChar char="•"/>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32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2F6F33-03C2-EE29-904E-733B97B19818}"/>
              </a:ext>
            </a:extLst>
          </p:cNvPr>
          <p:cNvSpPr txBox="1"/>
          <p:nvPr/>
        </p:nvSpPr>
        <p:spPr>
          <a:xfrm>
            <a:off x="2939143" y="325350"/>
            <a:ext cx="6096000" cy="671915"/>
          </a:xfrm>
          <a:prstGeom prst="rect">
            <a:avLst/>
          </a:prstGeom>
          <a:noFill/>
        </p:spPr>
        <p:txBody>
          <a:bodyPr wrap="square">
            <a:spAutoFit/>
          </a:bodyPr>
          <a:lstStyle/>
          <a:p>
            <a:pPr algn="ctr">
              <a:lnSpc>
                <a:spcPct val="107000"/>
              </a:lnSpc>
              <a:spcAft>
                <a:spcPts val="800"/>
              </a:spcAft>
            </a:pPr>
            <a:r>
              <a:rPr lang="en-US" sz="1800" b="1" dirty="0">
                <a:effectLst/>
                <a:latin typeface="Arial Black" panose="020B0A04020102020204" pitchFamily="34" charset="0"/>
                <a:ea typeface="Calibri" panose="020F0502020204030204" pitchFamily="34" charset="0"/>
                <a:cs typeface="Times New Roman" panose="02020603050405020304" pitchFamily="18" charset="0"/>
              </a:rPr>
              <a:t>DATA AND SOURCES AS INPUTS IN TRENDS.EARTH</a:t>
            </a:r>
            <a:endParaRPr lang="en-NG"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BBE5D40-D3EA-180E-D380-118A91F06CA3}"/>
              </a:ext>
            </a:extLst>
          </p:cNvPr>
          <p:cNvPicPr>
            <a:picLocks noChangeAspect="1"/>
          </p:cNvPicPr>
          <p:nvPr/>
        </p:nvPicPr>
        <p:blipFill>
          <a:blip r:embed="rId2"/>
          <a:stretch>
            <a:fillRect/>
          </a:stretch>
        </p:blipFill>
        <p:spPr>
          <a:xfrm>
            <a:off x="595902" y="1298076"/>
            <a:ext cx="4944926" cy="3442164"/>
          </a:xfrm>
          <a:prstGeom prst="rect">
            <a:avLst/>
          </a:prstGeom>
        </p:spPr>
      </p:pic>
      <p:pic>
        <p:nvPicPr>
          <p:cNvPr id="5" name="Picture 4">
            <a:extLst>
              <a:ext uri="{FF2B5EF4-FFF2-40B4-BE49-F238E27FC236}">
                <a16:creationId xmlns:a16="http://schemas.microsoft.com/office/drawing/2014/main" id="{98A4B769-87CA-AEC6-1729-333FC2444200}"/>
              </a:ext>
            </a:extLst>
          </p:cNvPr>
          <p:cNvPicPr>
            <a:picLocks noChangeAspect="1"/>
          </p:cNvPicPr>
          <p:nvPr/>
        </p:nvPicPr>
        <p:blipFill>
          <a:blip r:embed="rId3"/>
          <a:stretch>
            <a:fillRect/>
          </a:stretch>
        </p:blipFill>
        <p:spPr>
          <a:xfrm>
            <a:off x="7556321" y="1145676"/>
            <a:ext cx="3969020" cy="4738551"/>
          </a:xfrm>
          <a:prstGeom prst="rect">
            <a:avLst/>
          </a:prstGeom>
        </p:spPr>
      </p:pic>
      <p:pic>
        <p:nvPicPr>
          <p:cNvPr id="6" name="Picture 5">
            <a:extLst>
              <a:ext uri="{FF2B5EF4-FFF2-40B4-BE49-F238E27FC236}">
                <a16:creationId xmlns:a16="http://schemas.microsoft.com/office/drawing/2014/main" id="{E0CC2A52-7F1A-276E-C8CE-B0C33CCFDD62}"/>
              </a:ext>
            </a:extLst>
          </p:cNvPr>
          <p:cNvPicPr>
            <a:picLocks noChangeAspect="1"/>
          </p:cNvPicPr>
          <p:nvPr/>
        </p:nvPicPr>
        <p:blipFill>
          <a:blip r:embed="rId4"/>
          <a:stretch>
            <a:fillRect/>
          </a:stretch>
        </p:blipFill>
        <p:spPr>
          <a:xfrm>
            <a:off x="546916" y="4786493"/>
            <a:ext cx="5731510" cy="1138555"/>
          </a:xfrm>
          <a:prstGeom prst="rect">
            <a:avLst/>
          </a:prstGeom>
        </p:spPr>
      </p:pic>
    </p:spTree>
    <p:extLst>
      <p:ext uri="{BB962C8B-B14F-4D97-AF65-F5344CB8AC3E}">
        <p14:creationId xmlns:p14="http://schemas.microsoft.com/office/powerpoint/2010/main" val="595726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0B9388-F3B9-8140-F38B-25405F682771}"/>
              </a:ext>
            </a:extLst>
          </p:cNvPr>
          <p:cNvSpPr txBox="1"/>
          <p:nvPr/>
        </p:nvSpPr>
        <p:spPr>
          <a:xfrm>
            <a:off x="1212284" y="133668"/>
            <a:ext cx="10220959"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Methodology (Data &amp; Methods) </a:t>
            </a:r>
            <a:endParaRPr lang="en-GB" sz="2800" dirty="0">
              <a:solidFill>
                <a:srgbClr val="0961AA"/>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5ABCC51B-F552-276E-351B-639E6DDA56A8}"/>
              </a:ext>
            </a:extLst>
          </p:cNvPr>
          <p:cNvSpPr>
            <a:spLocks noChangeArrowheads="1"/>
          </p:cNvSpPr>
          <p:nvPr/>
        </p:nvSpPr>
        <p:spPr bwMode="auto">
          <a:xfrm flipV="1">
            <a:off x="5853673" y="-472286"/>
            <a:ext cx="93452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G"/>
          </a:p>
        </p:txBody>
      </p:sp>
      <p:graphicFrame>
        <p:nvGraphicFramePr>
          <p:cNvPr id="5" name="Object 4">
            <a:extLst>
              <a:ext uri="{FF2B5EF4-FFF2-40B4-BE49-F238E27FC236}">
                <a16:creationId xmlns:a16="http://schemas.microsoft.com/office/drawing/2014/main" id="{F5803EE9-66A5-EF8E-61BE-66338D63A503}"/>
              </a:ext>
            </a:extLst>
          </p:cNvPr>
          <p:cNvGraphicFramePr>
            <a:graphicFrameLocks noChangeAspect="1"/>
          </p:cNvGraphicFramePr>
          <p:nvPr>
            <p:extLst>
              <p:ext uri="{D42A27DB-BD31-4B8C-83A1-F6EECF244321}">
                <p14:modId xmlns:p14="http://schemas.microsoft.com/office/powerpoint/2010/main" val="2406221930"/>
              </p:ext>
            </p:extLst>
          </p:nvPr>
        </p:nvGraphicFramePr>
        <p:xfrm>
          <a:off x="3172838" y="1217123"/>
          <a:ext cx="5846324" cy="4877151"/>
        </p:xfrm>
        <a:graphic>
          <a:graphicData uri="http://schemas.openxmlformats.org/presentationml/2006/ole">
            <mc:AlternateContent xmlns:mc="http://schemas.openxmlformats.org/markup-compatibility/2006">
              <mc:Choice xmlns:v="urn:schemas-microsoft-com:vml" Requires="v">
                <p:oleObj r:id="rId2" imgW="5730240" imgH="8443071" progId="Visio.Drawing.15">
                  <p:embed/>
                </p:oleObj>
              </mc:Choice>
              <mc:Fallback>
                <p:oleObj r:id="rId2" imgW="5730240" imgH="8443071"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838" y="1217123"/>
                        <a:ext cx="5846324" cy="4877151"/>
                      </a:xfrm>
                      <a:prstGeom prst="rect">
                        <a:avLst/>
                      </a:prstGeom>
                      <a:noFill/>
                    </p:spPr>
                  </p:pic>
                </p:oleObj>
              </mc:Fallback>
            </mc:AlternateContent>
          </a:graphicData>
        </a:graphic>
      </p:graphicFrame>
    </p:spTree>
    <p:extLst>
      <p:ext uri="{BB962C8B-B14F-4D97-AF65-F5344CB8AC3E}">
        <p14:creationId xmlns:p14="http://schemas.microsoft.com/office/powerpoint/2010/main" val="53232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11D80-BA79-486F-88FD-4F2298257D4E}"/>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Final Results; Land Cover Trends</a:t>
            </a:r>
            <a:endParaRPr lang="en-GB" sz="2800" dirty="0">
              <a:solidFill>
                <a:srgbClr val="0961A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BA7D345-5425-4772-9DFB-6211E52CAD29}"/>
              </a:ext>
            </a:extLst>
          </p:cNvPr>
          <p:cNvPicPr>
            <a:picLocks noChangeAspect="1"/>
          </p:cNvPicPr>
          <p:nvPr/>
        </p:nvPicPr>
        <p:blipFill rotWithShape="1">
          <a:blip r:embed="rId2">
            <a:extLst>
              <a:ext uri="{28A0092B-C50C-407E-A947-70E740481C1C}">
                <a14:useLocalDpi xmlns:a14="http://schemas.microsoft.com/office/drawing/2010/main" val="0"/>
              </a:ext>
            </a:extLst>
          </a:blip>
          <a:srcRect l="2159" r="3015"/>
          <a:stretch/>
        </p:blipFill>
        <p:spPr>
          <a:xfrm>
            <a:off x="1" y="1094168"/>
            <a:ext cx="3970060" cy="2960636"/>
          </a:xfrm>
          <a:prstGeom prst="rect">
            <a:avLst/>
          </a:prstGeom>
        </p:spPr>
      </p:pic>
      <p:pic>
        <p:nvPicPr>
          <p:cNvPr id="6" name="Picture 5">
            <a:extLst>
              <a:ext uri="{FF2B5EF4-FFF2-40B4-BE49-F238E27FC236}">
                <a16:creationId xmlns:a16="http://schemas.microsoft.com/office/drawing/2014/main" id="{D30C3AB7-1F3D-428B-8B42-7D8CBF060C6C}"/>
              </a:ext>
            </a:extLst>
          </p:cNvPr>
          <p:cNvPicPr>
            <a:picLocks noChangeAspect="1"/>
          </p:cNvPicPr>
          <p:nvPr/>
        </p:nvPicPr>
        <p:blipFill rotWithShape="1">
          <a:blip r:embed="rId3">
            <a:extLst>
              <a:ext uri="{28A0092B-C50C-407E-A947-70E740481C1C}">
                <a14:useLocalDpi xmlns:a14="http://schemas.microsoft.com/office/drawing/2010/main" val="0"/>
              </a:ext>
            </a:extLst>
          </a:blip>
          <a:srcRect l="1572" t="2300" r="3328"/>
          <a:stretch/>
        </p:blipFill>
        <p:spPr>
          <a:xfrm>
            <a:off x="3969717" y="1094168"/>
            <a:ext cx="4115733" cy="2929058"/>
          </a:xfrm>
          <a:prstGeom prst="rect">
            <a:avLst/>
          </a:prstGeom>
        </p:spPr>
      </p:pic>
      <p:pic>
        <p:nvPicPr>
          <p:cNvPr id="8" name="Picture 7">
            <a:extLst>
              <a:ext uri="{FF2B5EF4-FFF2-40B4-BE49-F238E27FC236}">
                <a16:creationId xmlns:a16="http://schemas.microsoft.com/office/drawing/2014/main" id="{F89F3744-811D-4501-8CEB-98BFF21ADA22}"/>
              </a:ext>
            </a:extLst>
          </p:cNvPr>
          <p:cNvPicPr>
            <a:picLocks noChangeAspect="1"/>
          </p:cNvPicPr>
          <p:nvPr/>
        </p:nvPicPr>
        <p:blipFill rotWithShape="1">
          <a:blip r:embed="rId4">
            <a:extLst>
              <a:ext uri="{28A0092B-C50C-407E-A947-70E740481C1C}">
                <a14:useLocalDpi xmlns:a14="http://schemas.microsoft.com/office/drawing/2010/main" val="0"/>
              </a:ext>
            </a:extLst>
          </a:blip>
          <a:srcRect l="3163" t="2409" r="2857" b="1"/>
          <a:stretch/>
        </p:blipFill>
        <p:spPr>
          <a:xfrm>
            <a:off x="8145557" y="1094168"/>
            <a:ext cx="3977150" cy="2960636"/>
          </a:xfrm>
          <a:prstGeom prst="rect">
            <a:avLst/>
          </a:prstGeom>
        </p:spPr>
      </p:pic>
      <p:graphicFrame>
        <p:nvGraphicFramePr>
          <p:cNvPr id="9" name="Chart 8">
            <a:extLst>
              <a:ext uri="{FF2B5EF4-FFF2-40B4-BE49-F238E27FC236}">
                <a16:creationId xmlns:a16="http://schemas.microsoft.com/office/drawing/2014/main" id="{911AB35F-B557-4C33-A3E8-0176EC5C4F57}"/>
              </a:ext>
            </a:extLst>
          </p:cNvPr>
          <p:cNvGraphicFramePr>
            <a:graphicFrameLocks/>
          </p:cNvGraphicFramePr>
          <p:nvPr>
            <p:extLst>
              <p:ext uri="{D42A27DB-BD31-4B8C-83A1-F6EECF244321}">
                <p14:modId xmlns:p14="http://schemas.microsoft.com/office/powerpoint/2010/main" val="155290748"/>
              </p:ext>
            </p:extLst>
          </p:nvPr>
        </p:nvGraphicFramePr>
        <p:xfrm>
          <a:off x="2552922" y="4210761"/>
          <a:ext cx="3401238" cy="21768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Table 10">
            <a:extLst>
              <a:ext uri="{FF2B5EF4-FFF2-40B4-BE49-F238E27FC236}">
                <a16:creationId xmlns:a16="http://schemas.microsoft.com/office/drawing/2014/main" id="{03335803-3F78-5C27-07A0-4DDCB8CDADD2}"/>
              </a:ext>
            </a:extLst>
          </p:cNvPr>
          <p:cNvGraphicFramePr>
            <a:graphicFrameLocks noGrp="1"/>
          </p:cNvGraphicFramePr>
          <p:nvPr>
            <p:extLst>
              <p:ext uri="{D42A27DB-BD31-4B8C-83A1-F6EECF244321}">
                <p14:modId xmlns:p14="http://schemas.microsoft.com/office/powerpoint/2010/main" val="995448984"/>
              </p:ext>
            </p:extLst>
          </p:nvPr>
        </p:nvGraphicFramePr>
        <p:xfrm>
          <a:off x="0" y="4366479"/>
          <a:ext cx="2698815" cy="1954310"/>
        </p:xfrm>
        <a:graphic>
          <a:graphicData uri="http://schemas.openxmlformats.org/drawingml/2006/table">
            <a:tbl>
              <a:tblPr/>
              <a:tblGrid>
                <a:gridCol w="513107">
                  <a:extLst>
                    <a:ext uri="{9D8B030D-6E8A-4147-A177-3AD203B41FA5}">
                      <a16:colId xmlns:a16="http://schemas.microsoft.com/office/drawing/2014/main" val="675686888"/>
                    </a:ext>
                  </a:extLst>
                </a:gridCol>
                <a:gridCol w="546427">
                  <a:extLst>
                    <a:ext uri="{9D8B030D-6E8A-4147-A177-3AD203B41FA5}">
                      <a16:colId xmlns:a16="http://schemas.microsoft.com/office/drawing/2014/main" val="1217448630"/>
                    </a:ext>
                  </a:extLst>
                </a:gridCol>
                <a:gridCol w="546427">
                  <a:extLst>
                    <a:ext uri="{9D8B030D-6E8A-4147-A177-3AD203B41FA5}">
                      <a16:colId xmlns:a16="http://schemas.microsoft.com/office/drawing/2014/main" val="1571725102"/>
                    </a:ext>
                  </a:extLst>
                </a:gridCol>
                <a:gridCol w="546427">
                  <a:extLst>
                    <a:ext uri="{9D8B030D-6E8A-4147-A177-3AD203B41FA5}">
                      <a16:colId xmlns:a16="http://schemas.microsoft.com/office/drawing/2014/main" val="428254262"/>
                    </a:ext>
                  </a:extLst>
                </a:gridCol>
                <a:gridCol w="546427">
                  <a:extLst>
                    <a:ext uri="{9D8B030D-6E8A-4147-A177-3AD203B41FA5}">
                      <a16:colId xmlns:a16="http://schemas.microsoft.com/office/drawing/2014/main" val="273138033"/>
                    </a:ext>
                  </a:extLst>
                </a:gridCol>
              </a:tblGrid>
              <a:tr h="378448">
                <a:tc>
                  <a:txBody>
                    <a:bodyPr/>
                    <a:lstStyle/>
                    <a:p>
                      <a:pPr algn="l" fontAlgn="b"/>
                      <a:endParaRPr lang="en-NG" sz="800" b="1"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Baseline area (sq. km)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Target area (sq. km)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Change in area (sq. km)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Change in area (percent)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8917838"/>
                  </a:ext>
                </a:extLst>
              </a:tr>
              <a:tr h="378448">
                <a:tc>
                  <a:txBody>
                    <a:bodyPr/>
                    <a:lstStyle/>
                    <a:p>
                      <a:pPr algn="r" fontAlgn="b"/>
                      <a:r>
                        <a:rPr lang="en-US" sz="800" b="1" i="0" u="none" strike="noStrike">
                          <a:solidFill>
                            <a:srgbClr val="000000"/>
                          </a:solidFill>
                          <a:effectLst/>
                          <a:latin typeface="Calibri" panose="020F0502020204030204" pitchFamily="34" charset="0"/>
                        </a:rPr>
                        <a:t>Tree-covered areas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175,495.30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182,786.79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7,291.49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4.15%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6948080"/>
                  </a:ext>
                </a:extLst>
              </a:tr>
              <a:tr h="144686">
                <a:tc>
                  <a:txBody>
                    <a:bodyPr/>
                    <a:lstStyle/>
                    <a:p>
                      <a:pPr algn="r" fontAlgn="b"/>
                      <a:r>
                        <a:rPr lang="en-US" sz="800" b="1" i="0" u="none" strike="noStrike">
                          <a:solidFill>
                            <a:srgbClr val="000000"/>
                          </a:solidFill>
                          <a:effectLst/>
                          <a:latin typeface="Calibri" panose="020F0502020204030204" pitchFamily="34" charset="0"/>
                        </a:rPr>
                        <a:t>Grasslands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147,290.57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116,384.83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-30,905.74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-20.98%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73413"/>
                  </a:ext>
                </a:extLst>
              </a:tr>
              <a:tr h="144686">
                <a:tc>
                  <a:txBody>
                    <a:bodyPr/>
                    <a:lstStyle/>
                    <a:p>
                      <a:pPr algn="r" fontAlgn="b"/>
                      <a:r>
                        <a:rPr lang="en-US" sz="800" b="1" i="0" u="none" strike="noStrike" dirty="0">
                          <a:solidFill>
                            <a:srgbClr val="000000"/>
                          </a:solidFill>
                          <a:effectLst/>
                          <a:latin typeface="Calibri" panose="020F0502020204030204" pitchFamily="34" charset="0"/>
                        </a:rPr>
                        <a:t>Croplands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560,442.43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580,859.32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20,416.90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3.64%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8703651"/>
                  </a:ext>
                </a:extLst>
              </a:tr>
              <a:tr h="144686">
                <a:tc>
                  <a:txBody>
                    <a:bodyPr/>
                    <a:lstStyle/>
                    <a:p>
                      <a:pPr algn="r" fontAlgn="b"/>
                      <a:r>
                        <a:rPr lang="en-US" sz="800" b="1" i="0" u="none" strike="noStrike">
                          <a:solidFill>
                            <a:srgbClr val="000000"/>
                          </a:solidFill>
                          <a:effectLst/>
                          <a:latin typeface="Calibri" panose="020F0502020204030204" pitchFamily="34" charset="0"/>
                        </a:rPr>
                        <a:t>Wetlands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11,857.09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11,760.24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-96.85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-0.82%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820071"/>
                  </a:ext>
                </a:extLst>
              </a:tr>
              <a:tr h="254452">
                <a:tc>
                  <a:txBody>
                    <a:bodyPr/>
                    <a:lstStyle/>
                    <a:p>
                      <a:pPr algn="r" fontAlgn="b"/>
                      <a:r>
                        <a:rPr lang="en-US" sz="800" b="1" i="0" u="none" strike="noStrike">
                          <a:solidFill>
                            <a:srgbClr val="000000"/>
                          </a:solidFill>
                          <a:effectLst/>
                          <a:latin typeface="Calibri" panose="020F0502020204030204" pitchFamily="34" charset="0"/>
                        </a:rPr>
                        <a:t>Artificial areas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3,046.93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6,191.25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3,144.32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103.20%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7441584"/>
                  </a:ext>
                </a:extLst>
              </a:tr>
              <a:tr h="254452">
                <a:tc>
                  <a:txBody>
                    <a:bodyPr/>
                    <a:lstStyle/>
                    <a:p>
                      <a:pPr algn="r" fontAlgn="b"/>
                      <a:r>
                        <a:rPr lang="en-US" sz="800" b="1" i="0" u="none" strike="noStrike">
                          <a:solidFill>
                            <a:srgbClr val="000000"/>
                          </a:solidFill>
                          <a:effectLst/>
                          <a:latin typeface="Calibri" panose="020F0502020204030204" pitchFamily="34" charset="0"/>
                        </a:rPr>
                        <a:t>Other lands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138.06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154.98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16.92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12.26%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630159"/>
                  </a:ext>
                </a:extLst>
              </a:tr>
              <a:tr h="254452">
                <a:tc>
                  <a:txBody>
                    <a:bodyPr/>
                    <a:lstStyle/>
                    <a:p>
                      <a:pPr algn="r" fontAlgn="b"/>
                      <a:r>
                        <a:rPr lang="en-US" sz="800" b="1" i="0" u="none" strike="noStrike">
                          <a:solidFill>
                            <a:srgbClr val="000000"/>
                          </a:solidFill>
                          <a:effectLst/>
                          <a:latin typeface="Calibri" panose="020F0502020204030204" pitchFamily="34" charset="0"/>
                        </a:rPr>
                        <a:t>Water bodies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9,233.37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9,366.33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132.96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1.44%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2326067"/>
                  </a:ext>
                </a:extLst>
              </a:tr>
            </a:tbl>
          </a:graphicData>
        </a:graphic>
      </p:graphicFrame>
      <p:graphicFrame>
        <p:nvGraphicFramePr>
          <p:cNvPr id="12" name="Table 11">
            <a:extLst>
              <a:ext uri="{FF2B5EF4-FFF2-40B4-BE49-F238E27FC236}">
                <a16:creationId xmlns:a16="http://schemas.microsoft.com/office/drawing/2014/main" id="{8683AF23-52D0-EE4F-AA6D-4CD4359D6BC7}"/>
              </a:ext>
            </a:extLst>
          </p:cNvPr>
          <p:cNvGraphicFramePr>
            <a:graphicFrameLocks noGrp="1"/>
          </p:cNvGraphicFramePr>
          <p:nvPr>
            <p:extLst>
              <p:ext uri="{D42A27DB-BD31-4B8C-83A1-F6EECF244321}">
                <p14:modId xmlns:p14="http://schemas.microsoft.com/office/powerpoint/2010/main" val="1939395317"/>
              </p:ext>
            </p:extLst>
          </p:nvPr>
        </p:nvGraphicFramePr>
        <p:xfrm>
          <a:off x="5992238" y="4242339"/>
          <a:ext cx="2789684" cy="2078450"/>
        </p:xfrm>
        <a:graphic>
          <a:graphicData uri="http://schemas.openxmlformats.org/drawingml/2006/table">
            <a:tbl>
              <a:tblPr/>
              <a:tblGrid>
                <a:gridCol w="530384">
                  <a:extLst>
                    <a:ext uri="{9D8B030D-6E8A-4147-A177-3AD203B41FA5}">
                      <a16:colId xmlns:a16="http://schemas.microsoft.com/office/drawing/2014/main" val="1671188002"/>
                    </a:ext>
                  </a:extLst>
                </a:gridCol>
                <a:gridCol w="564825">
                  <a:extLst>
                    <a:ext uri="{9D8B030D-6E8A-4147-A177-3AD203B41FA5}">
                      <a16:colId xmlns:a16="http://schemas.microsoft.com/office/drawing/2014/main" val="3490044021"/>
                    </a:ext>
                  </a:extLst>
                </a:gridCol>
                <a:gridCol w="564825">
                  <a:extLst>
                    <a:ext uri="{9D8B030D-6E8A-4147-A177-3AD203B41FA5}">
                      <a16:colId xmlns:a16="http://schemas.microsoft.com/office/drawing/2014/main" val="3325821332"/>
                    </a:ext>
                  </a:extLst>
                </a:gridCol>
                <a:gridCol w="564825">
                  <a:extLst>
                    <a:ext uri="{9D8B030D-6E8A-4147-A177-3AD203B41FA5}">
                      <a16:colId xmlns:a16="http://schemas.microsoft.com/office/drawing/2014/main" val="256662568"/>
                    </a:ext>
                  </a:extLst>
                </a:gridCol>
                <a:gridCol w="564825">
                  <a:extLst>
                    <a:ext uri="{9D8B030D-6E8A-4147-A177-3AD203B41FA5}">
                      <a16:colId xmlns:a16="http://schemas.microsoft.com/office/drawing/2014/main" val="2423051181"/>
                    </a:ext>
                  </a:extLst>
                </a:gridCol>
              </a:tblGrid>
              <a:tr h="374780">
                <a:tc>
                  <a:txBody>
                    <a:bodyPr/>
                    <a:lstStyle/>
                    <a:p>
                      <a:pPr algn="l" fontAlgn="b"/>
                      <a:endParaRPr lang="en-NG" sz="800" b="1"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Baseline area (sq. km)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Target area (sq. km)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a:solidFill>
                            <a:srgbClr val="000000"/>
                          </a:solidFill>
                          <a:effectLst/>
                          <a:latin typeface="Calibri" panose="020F0502020204030204" pitchFamily="34" charset="0"/>
                        </a:rPr>
                        <a:t>Change in area (sq. km)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1" i="0" u="none" strike="noStrike" dirty="0">
                          <a:solidFill>
                            <a:srgbClr val="000000"/>
                          </a:solidFill>
                          <a:effectLst/>
                          <a:latin typeface="Calibri" panose="020F0502020204030204" pitchFamily="34" charset="0"/>
                        </a:rPr>
                        <a:t>Change in area (percent)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5280620"/>
                  </a:ext>
                </a:extLst>
              </a:tr>
              <a:tr h="249854">
                <a:tc>
                  <a:txBody>
                    <a:bodyPr/>
                    <a:lstStyle/>
                    <a:p>
                      <a:pPr algn="r" fontAlgn="b"/>
                      <a:r>
                        <a:rPr lang="en-US" sz="800" b="1" i="0" u="none" strike="noStrike" dirty="0">
                          <a:solidFill>
                            <a:srgbClr val="000000"/>
                          </a:solidFill>
                          <a:effectLst/>
                          <a:latin typeface="Calibri" panose="020F0502020204030204" pitchFamily="34" charset="0"/>
                        </a:rPr>
                        <a:t>Tree-covered areas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182,767.05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194,208.57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11,441.52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6.26%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74391"/>
                  </a:ext>
                </a:extLst>
              </a:tr>
              <a:tr h="207795">
                <a:tc>
                  <a:txBody>
                    <a:bodyPr/>
                    <a:lstStyle/>
                    <a:p>
                      <a:pPr algn="r" fontAlgn="b"/>
                      <a:r>
                        <a:rPr lang="en-US" sz="800" b="1" i="0" u="none" strike="noStrike">
                          <a:solidFill>
                            <a:srgbClr val="000000"/>
                          </a:solidFill>
                          <a:effectLst/>
                          <a:latin typeface="Calibri" panose="020F0502020204030204" pitchFamily="34" charset="0"/>
                        </a:rPr>
                        <a:t>Grasslands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116,349.82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109,133.13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-7,216.69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-6.20%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343006"/>
                  </a:ext>
                </a:extLst>
              </a:tr>
              <a:tr h="207795">
                <a:tc>
                  <a:txBody>
                    <a:bodyPr/>
                    <a:lstStyle/>
                    <a:p>
                      <a:pPr algn="r" fontAlgn="b"/>
                      <a:r>
                        <a:rPr lang="en-US" sz="800" b="1" i="0" u="none" strike="noStrike">
                          <a:solidFill>
                            <a:srgbClr val="000000"/>
                          </a:solidFill>
                          <a:effectLst/>
                          <a:latin typeface="Calibri" panose="020F0502020204030204" pitchFamily="34" charset="0"/>
                        </a:rPr>
                        <a:t>Croplands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580,701.46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574,207.37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-6,494.09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-1.12%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821391"/>
                  </a:ext>
                </a:extLst>
              </a:tr>
              <a:tr h="207795">
                <a:tc>
                  <a:txBody>
                    <a:bodyPr/>
                    <a:lstStyle/>
                    <a:p>
                      <a:pPr algn="r" fontAlgn="b"/>
                      <a:r>
                        <a:rPr lang="en-US" sz="800" b="1" i="0" u="none" strike="noStrike">
                          <a:solidFill>
                            <a:srgbClr val="000000"/>
                          </a:solidFill>
                          <a:effectLst/>
                          <a:latin typeface="Calibri" panose="020F0502020204030204" pitchFamily="34" charset="0"/>
                        </a:rPr>
                        <a:t>Wetlands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11,757.60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11,705.82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-51.78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-0.44%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001951"/>
                  </a:ext>
                </a:extLst>
              </a:tr>
              <a:tr h="207795">
                <a:tc>
                  <a:txBody>
                    <a:bodyPr/>
                    <a:lstStyle/>
                    <a:p>
                      <a:pPr algn="r" fontAlgn="b"/>
                      <a:r>
                        <a:rPr lang="en-US" sz="800" b="1" i="0" u="none" strike="noStrike">
                          <a:solidFill>
                            <a:srgbClr val="000000"/>
                          </a:solidFill>
                          <a:effectLst/>
                          <a:latin typeface="Calibri" panose="020F0502020204030204" pitchFamily="34" charset="0"/>
                        </a:rPr>
                        <a:t>Artificial areas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6,406.59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8,497.66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2,091.07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32.64%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550435"/>
                  </a:ext>
                </a:extLst>
              </a:tr>
              <a:tr h="207795">
                <a:tc>
                  <a:txBody>
                    <a:bodyPr/>
                    <a:lstStyle/>
                    <a:p>
                      <a:pPr algn="r" fontAlgn="b"/>
                      <a:r>
                        <a:rPr lang="en-US" sz="800" b="1" i="0" u="none" strike="noStrike" dirty="0">
                          <a:solidFill>
                            <a:srgbClr val="000000"/>
                          </a:solidFill>
                          <a:effectLst/>
                          <a:latin typeface="Calibri" panose="020F0502020204030204" pitchFamily="34" charset="0"/>
                        </a:rPr>
                        <a:t>Other lands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154.98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191.05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36.06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23.27%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052052"/>
                  </a:ext>
                </a:extLst>
              </a:tr>
              <a:tr h="207795">
                <a:tc>
                  <a:txBody>
                    <a:bodyPr/>
                    <a:lstStyle/>
                    <a:p>
                      <a:pPr algn="r" fontAlgn="b"/>
                      <a:r>
                        <a:rPr lang="en-US" sz="800" b="1" i="0" u="none" strike="noStrike">
                          <a:solidFill>
                            <a:srgbClr val="000000"/>
                          </a:solidFill>
                          <a:effectLst/>
                          <a:latin typeface="Calibri" panose="020F0502020204030204" pitchFamily="34" charset="0"/>
                        </a:rPr>
                        <a:t>Water bodies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9,364.98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9,558.87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a:solidFill>
                            <a:srgbClr val="000000"/>
                          </a:solidFill>
                          <a:effectLst/>
                          <a:latin typeface="Calibri" panose="020F0502020204030204" pitchFamily="34" charset="0"/>
                        </a:rPr>
                        <a:t>193.90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NG" sz="800" b="1" i="0" u="none" strike="noStrike" dirty="0">
                          <a:solidFill>
                            <a:srgbClr val="000000"/>
                          </a:solidFill>
                          <a:effectLst/>
                          <a:latin typeface="Calibri" panose="020F0502020204030204" pitchFamily="34" charset="0"/>
                        </a:rPr>
                        <a:t>2.07%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236367"/>
                  </a:ext>
                </a:extLst>
              </a:tr>
            </a:tbl>
          </a:graphicData>
        </a:graphic>
      </p:graphicFrame>
      <p:graphicFrame>
        <p:nvGraphicFramePr>
          <p:cNvPr id="13" name="Chart 12">
            <a:extLst>
              <a:ext uri="{FF2B5EF4-FFF2-40B4-BE49-F238E27FC236}">
                <a16:creationId xmlns:a16="http://schemas.microsoft.com/office/drawing/2014/main" id="{E62F1787-A664-4F7B-B62F-5A5AB1C40899}"/>
              </a:ext>
            </a:extLst>
          </p:cNvPr>
          <p:cNvGraphicFramePr>
            <a:graphicFrameLocks/>
          </p:cNvGraphicFramePr>
          <p:nvPr>
            <p:extLst>
              <p:ext uri="{D42A27DB-BD31-4B8C-83A1-F6EECF244321}">
                <p14:modId xmlns:p14="http://schemas.microsoft.com/office/powerpoint/2010/main" val="343370013"/>
              </p:ext>
            </p:extLst>
          </p:nvPr>
        </p:nvGraphicFramePr>
        <p:xfrm>
          <a:off x="8674106" y="4175548"/>
          <a:ext cx="3401237" cy="2090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10279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9519</TotalTime>
  <Words>1310</Words>
  <Application>Microsoft Office PowerPoint</Application>
  <PresentationFormat>Widescreen</PresentationFormat>
  <Paragraphs>226</Paragraphs>
  <Slides>22</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6" baseType="lpstr">
      <vt:lpstr>Aharoni</vt:lpstr>
      <vt:lpstr>AngsanaUPC</vt:lpstr>
      <vt:lpstr>Arial</vt:lpstr>
      <vt:lpstr>Arial Black</vt:lpstr>
      <vt:lpstr>Berlin Sans FB Demi</vt:lpstr>
      <vt:lpstr>Calibri</vt:lpstr>
      <vt:lpstr>Century Gothic</vt:lpstr>
      <vt:lpstr>Droid Sans</vt:lpstr>
      <vt:lpstr>RobotoCondensed-Regular</vt:lpstr>
      <vt:lpstr>Times New Roman</vt:lpstr>
      <vt:lpstr>Wingdings</vt:lpstr>
      <vt:lpstr>Office Theme</vt:lpstr>
      <vt:lpstr>Worksheet</vt:lpstr>
      <vt:lpstr>Visio.Drawing.15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GeorgElvis</dc:creator>
  <cp:lastModifiedBy>Matthew Adepoju</cp:lastModifiedBy>
  <cp:revision>66</cp:revision>
  <dcterms:created xsi:type="dcterms:W3CDTF">2022-09-22T09:07:54Z</dcterms:created>
  <dcterms:modified xsi:type="dcterms:W3CDTF">2022-10-31T13:12:04Z</dcterms:modified>
</cp:coreProperties>
</file>